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handoutMasterIdLst>
    <p:handoutMasterId r:id="rId71"/>
  </p:handoutMasterIdLst>
  <p:sldIdLst>
    <p:sldId id="267"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70" r:id="rId32"/>
    <p:sldId id="364" r:id="rId33"/>
    <p:sldId id="365" r:id="rId34"/>
    <p:sldId id="366" r:id="rId35"/>
    <p:sldId id="371" r:id="rId36"/>
    <p:sldId id="372" r:id="rId37"/>
    <p:sldId id="373" r:id="rId38"/>
    <p:sldId id="256" r:id="rId39"/>
    <p:sldId id="270" r:id="rId40"/>
    <p:sldId id="257" r:id="rId41"/>
    <p:sldId id="271" r:id="rId42"/>
    <p:sldId id="261" r:id="rId43"/>
    <p:sldId id="258" r:id="rId44"/>
    <p:sldId id="276" r:id="rId45"/>
    <p:sldId id="278" r:id="rId46"/>
    <p:sldId id="274" r:id="rId47"/>
    <p:sldId id="275" r:id="rId48"/>
    <p:sldId id="277" r:id="rId49"/>
    <p:sldId id="260" r:id="rId50"/>
    <p:sldId id="280" r:id="rId51"/>
    <p:sldId id="281" r:id="rId52"/>
    <p:sldId id="292" r:id="rId53"/>
    <p:sldId id="282" r:id="rId54"/>
    <p:sldId id="284" r:id="rId55"/>
    <p:sldId id="285" r:id="rId56"/>
    <p:sldId id="262" r:id="rId57"/>
    <p:sldId id="286" r:id="rId58"/>
    <p:sldId id="288" r:id="rId59"/>
    <p:sldId id="293" r:id="rId60"/>
    <p:sldId id="287" r:id="rId61"/>
    <p:sldId id="263" r:id="rId62"/>
    <p:sldId id="358" r:id="rId63"/>
    <p:sldId id="264" r:id="rId64"/>
    <p:sldId id="265" r:id="rId65"/>
    <p:sldId id="360" r:id="rId66"/>
    <p:sldId id="361" r:id="rId67"/>
    <p:sldId id="362" r:id="rId68"/>
    <p:sldId id="266" r:id="rId69"/>
    <p:sldId id="289" r:id="rId70"/>
  </p:sldIdLst>
  <p:sldSz cx="8686800" cy="5148263"/>
  <p:notesSz cx="7010400" cy="9296400"/>
  <p:defaultText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5" d="100"/>
          <a:sy n="135" d="100"/>
        </p:scale>
        <p:origin x="-462" y="-90"/>
      </p:cViewPr>
      <p:guideLst>
        <p:guide orient="horz" pos="1622"/>
        <p:guide pos="2736"/>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A08D1D8-1665-4698-904C-56AC4A0065EA}" type="datetimeFigureOut">
              <a:rPr lang="en-US" smtClean="0"/>
              <a:pPr/>
              <a:t>8/8/2012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7012778-8983-4738-9D29-6F83192AA36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A8B54-5369-49AE-8E29-6ED4DA2D59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A8B54-5369-49AE-8E29-6ED4DA2D59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3" y="154925"/>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5"/>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A8B54-5369-49AE-8E29-6ED4DA2D59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7"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204977"/>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7"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1" y="1077322"/>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A8B54-5369-49AE-8E29-6ED4DA2D59B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1"/>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3" y="154925"/>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5"/>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7"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89594-3A1F-490B-BB2F-B2A98358899E}"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A8B54-5369-49AE-8E29-6ED4DA2D59B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204977"/>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7"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1" y="1077322"/>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1"/>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3" y="154925"/>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5"/>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7"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7"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89594-3A1F-490B-BB2F-B2A98358899E}" type="datetimeFigureOut">
              <a:rPr lang="en-US" smtClean="0"/>
              <a:pPr/>
              <a:t>8/8/2012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A8B54-5369-49AE-8E29-6ED4DA2D59B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204977"/>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7"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1" y="1077322"/>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1"/>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3" y="154925"/>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5"/>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7"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89594-3A1F-490B-BB2F-B2A98358899E}" type="datetimeFigureOut">
              <a:rPr lang="en-US" smtClean="0"/>
              <a:pPr/>
              <a:t>8/8/2012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9A8B54-5369-49AE-8E29-6ED4DA2D59B5}"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204977"/>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7"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1" y="1077322"/>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1"/>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3" y="154925"/>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5"/>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89594-3A1F-490B-BB2F-B2A98358899E}" type="datetimeFigureOut">
              <a:rPr lang="en-US" smtClean="0"/>
              <a:pPr/>
              <a:t>8/8/2012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9A8B54-5369-49AE-8E29-6ED4DA2D59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89594-3A1F-490B-BB2F-B2A98358899E}" type="datetimeFigureOut">
              <a:rPr lang="en-US" smtClean="0"/>
              <a:pPr/>
              <a:t>8/8/2012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9A8B54-5369-49AE-8E29-6ED4DA2D59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204977"/>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7"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1" y="1077322"/>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89594-3A1F-490B-BB2F-B2A98358899E}" type="datetimeFigureOut">
              <a:rPr lang="en-US" smtClean="0"/>
              <a:pPr/>
              <a:t>8/8/2012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A8B54-5369-49AE-8E29-6ED4DA2D59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1"/>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89594-3A1F-490B-BB2F-B2A98358899E}" type="datetimeFigureOut">
              <a:rPr lang="en-US" smtClean="0"/>
              <a:pPr/>
              <a:t>8/8/2012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A8B54-5369-49AE-8E29-6ED4DA2D59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78"/>
            <a:ext cx="2026920" cy="274097"/>
          </a:xfrm>
          <a:prstGeom prst="rect">
            <a:avLst/>
          </a:prstGeom>
        </p:spPr>
        <p:txBody>
          <a:bodyPr vert="horz" lIns="79050" tIns="39525" rIns="79050" bIns="39525" rtlCol="0" anchor="ctr"/>
          <a:lstStyle>
            <a:lvl1pPr algn="l">
              <a:defRPr sz="1000">
                <a:solidFill>
                  <a:schemeClr val="tx1">
                    <a:tint val="75000"/>
                  </a:schemeClr>
                </a:solidFill>
              </a:defRPr>
            </a:lvl1pPr>
          </a:lstStyle>
          <a:p>
            <a:fld id="{BE389594-3A1F-490B-BB2F-B2A98358899E}" type="datetimeFigureOut">
              <a:rPr lang="en-US" smtClean="0"/>
              <a:pPr/>
              <a:t>8/8/2012</a:t>
            </a:fld>
            <a:endParaRPr lang="en-US"/>
          </a:p>
        </p:txBody>
      </p:sp>
      <p:sp>
        <p:nvSpPr>
          <p:cNvPr id="5" name="Footer Placeholder 4"/>
          <p:cNvSpPr>
            <a:spLocks noGrp="1"/>
          </p:cNvSpPr>
          <p:nvPr>
            <p:ph type="ftr" sz="quarter" idx="3"/>
          </p:nvPr>
        </p:nvSpPr>
        <p:spPr>
          <a:xfrm>
            <a:off x="2967990" y="4771678"/>
            <a:ext cx="2750820" cy="274097"/>
          </a:xfrm>
          <a:prstGeom prst="rect">
            <a:avLst/>
          </a:prstGeom>
        </p:spPr>
        <p:txBody>
          <a:bodyPr vert="horz" lIns="79050" tIns="39525" rIns="79050" bIns="39525"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25540" y="4771678"/>
            <a:ext cx="2026920" cy="274097"/>
          </a:xfrm>
          <a:prstGeom prst="rect">
            <a:avLst/>
          </a:prstGeom>
        </p:spPr>
        <p:txBody>
          <a:bodyPr vert="horz" lIns="79050" tIns="39525" rIns="79050" bIns="39525" rtlCol="0" anchor="ctr"/>
          <a:lstStyle>
            <a:lvl1pPr algn="r">
              <a:defRPr sz="1000">
                <a:solidFill>
                  <a:schemeClr val="tx1">
                    <a:tint val="75000"/>
                  </a:schemeClr>
                </a:solidFill>
              </a:defRPr>
            </a:lvl1pPr>
          </a:lstStyle>
          <a:p>
            <a:fld id="{7C9A8B54-5369-49AE-8E29-6ED4DA2D59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78"/>
            <a:ext cx="2026920" cy="274097"/>
          </a:xfrm>
          <a:prstGeom prst="rect">
            <a:avLst/>
          </a:prstGeom>
        </p:spPr>
        <p:txBody>
          <a:bodyPr vert="horz" lIns="79050" tIns="39525" rIns="79050" bIns="39525" rtlCol="0" anchor="ctr"/>
          <a:lstStyle>
            <a:lvl1pPr algn="l">
              <a:defRPr sz="1000">
                <a:solidFill>
                  <a:schemeClr val="tx1">
                    <a:tint val="75000"/>
                  </a:schemeClr>
                </a:solidFill>
              </a:defRPr>
            </a:lvl1p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3"/>
          </p:nvPr>
        </p:nvSpPr>
        <p:spPr>
          <a:xfrm>
            <a:off x="2967990" y="4771678"/>
            <a:ext cx="2750820" cy="274097"/>
          </a:xfrm>
          <a:prstGeom prst="rect">
            <a:avLst/>
          </a:prstGeom>
        </p:spPr>
        <p:txBody>
          <a:bodyPr vert="horz" lIns="79050" tIns="39525" rIns="79050" bIns="39525"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225540" y="4771678"/>
            <a:ext cx="2026920" cy="274097"/>
          </a:xfrm>
          <a:prstGeom prst="rect">
            <a:avLst/>
          </a:prstGeom>
        </p:spPr>
        <p:txBody>
          <a:bodyPr vert="horz" lIns="79050" tIns="39525" rIns="79050" bIns="39525" rtlCol="0" anchor="ctr"/>
          <a:lstStyle>
            <a:lvl1pPr algn="r">
              <a:defRPr sz="1000">
                <a:solidFill>
                  <a:schemeClr val="tx1">
                    <a:tint val="75000"/>
                  </a:schemeClr>
                </a:solidFill>
              </a:defRPr>
            </a:lvl1p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78"/>
            <a:ext cx="2026920" cy="274097"/>
          </a:xfrm>
          <a:prstGeom prst="rect">
            <a:avLst/>
          </a:prstGeom>
        </p:spPr>
        <p:txBody>
          <a:bodyPr vert="horz" lIns="79050" tIns="39525" rIns="79050" bIns="39525" rtlCol="0" anchor="ctr"/>
          <a:lstStyle>
            <a:lvl1pPr algn="l">
              <a:defRPr sz="1000">
                <a:solidFill>
                  <a:schemeClr val="tx1">
                    <a:tint val="75000"/>
                  </a:schemeClr>
                </a:solidFill>
              </a:defRPr>
            </a:lvl1p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3"/>
          </p:nvPr>
        </p:nvSpPr>
        <p:spPr>
          <a:xfrm>
            <a:off x="2967990" y="4771678"/>
            <a:ext cx="2750820" cy="274097"/>
          </a:xfrm>
          <a:prstGeom prst="rect">
            <a:avLst/>
          </a:prstGeom>
        </p:spPr>
        <p:txBody>
          <a:bodyPr vert="horz" lIns="79050" tIns="39525" rIns="79050" bIns="39525"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225540" y="4771678"/>
            <a:ext cx="2026920" cy="274097"/>
          </a:xfrm>
          <a:prstGeom prst="rect">
            <a:avLst/>
          </a:prstGeom>
        </p:spPr>
        <p:txBody>
          <a:bodyPr vert="horz" lIns="79050" tIns="39525" rIns="79050" bIns="39525" rtlCol="0" anchor="ctr"/>
          <a:lstStyle>
            <a:lvl1pPr algn="r">
              <a:defRPr sz="1000">
                <a:solidFill>
                  <a:schemeClr val="tx1">
                    <a:tint val="75000"/>
                  </a:schemeClr>
                </a:solidFill>
              </a:defRPr>
            </a:lvl1p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78"/>
            <a:ext cx="2026920" cy="274097"/>
          </a:xfrm>
          <a:prstGeom prst="rect">
            <a:avLst/>
          </a:prstGeom>
        </p:spPr>
        <p:txBody>
          <a:bodyPr vert="horz" lIns="79050" tIns="39525" rIns="79050" bIns="39525" rtlCol="0" anchor="ctr"/>
          <a:lstStyle>
            <a:lvl1pPr algn="l">
              <a:defRPr sz="1000">
                <a:solidFill>
                  <a:schemeClr val="tx1">
                    <a:tint val="75000"/>
                  </a:schemeClr>
                </a:solidFill>
              </a:defRPr>
            </a:lvl1p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3"/>
          </p:nvPr>
        </p:nvSpPr>
        <p:spPr>
          <a:xfrm>
            <a:off x="2967990" y="4771678"/>
            <a:ext cx="2750820" cy="274097"/>
          </a:xfrm>
          <a:prstGeom prst="rect">
            <a:avLst/>
          </a:prstGeom>
        </p:spPr>
        <p:txBody>
          <a:bodyPr vert="horz" lIns="79050" tIns="39525" rIns="79050" bIns="39525"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225540" y="4771678"/>
            <a:ext cx="2026920" cy="274097"/>
          </a:xfrm>
          <a:prstGeom prst="rect">
            <a:avLst/>
          </a:prstGeom>
        </p:spPr>
        <p:txBody>
          <a:bodyPr vert="horz" lIns="79050" tIns="39525" rIns="79050" bIns="39525" rtlCol="0" anchor="ctr"/>
          <a:lstStyle>
            <a:lvl1pPr algn="r">
              <a:defRPr sz="1000">
                <a:solidFill>
                  <a:schemeClr val="tx1">
                    <a:tint val="75000"/>
                  </a:schemeClr>
                </a:solidFill>
              </a:defRPr>
            </a:lvl1p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78"/>
            <a:ext cx="2026920" cy="274097"/>
          </a:xfrm>
          <a:prstGeom prst="rect">
            <a:avLst/>
          </a:prstGeom>
        </p:spPr>
        <p:txBody>
          <a:bodyPr vert="horz" lIns="79050" tIns="39525" rIns="79050" bIns="39525" rtlCol="0" anchor="ctr"/>
          <a:lstStyle>
            <a:lvl1pPr algn="l">
              <a:defRPr sz="1000">
                <a:solidFill>
                  <a:schemeClr val="tx1">
                    <a:tint val="75000"/>
                  </a:schemeClr>
                </a:solidFill>
              </a:defRPr>
            </a:lvl1pPr>
          </a:lstStyle>
          <a:p>
            <a:fld id="{BE389594-3A1F-490B-BB2F-B2A98358899E}" type="datetimeFigureOut">
              <a:rPr lang="en-US" smtClean="0">
                <a:solidFill>
                  <a:prstClr val="black">
                    <a:tint val="75000"/>
                  </a:prstClr>
                </a:solidFill>
              </a:rPr>
              <a:pPr/>
              <a:t>8/8/2012</a:t>
            </a:fld>
            <a:endParaRPr lang="en-US">
              <a:solidFill>
                <a:prstClr val="black">
                  <a:tint val="75000"/>
                </a:prstClr>
              </a:solidFill>
            </a:endParaRPr>
          </a:p>
        </p:txBody>
      </p:sp>
      <p:sp>
        <p:nvSpPr>
          <p:cNvPr id="5" name="Footer Placeholder 4"/>
          <p:cNvSpPr>
            <a:spLocks noGrp="1"/>
          </p:cNvSpPr>
          <p:nvPr>
            <p:ph type="ftr" sz="quarter" idx="3"/>
          </p:nvPr>
        </p:nvSpPr>
        <p:spPr>
          <a:xfrm>
            <a:off x="2967990" y="4771678"/>
            <a:ext cx="2750820" cy="274097"/>
          </a:xfrm>
          <a:prstGeom prst="rect">
            <a:avLst/>
          </a:prstGeom>
        </p:spPr>
        <p:txBody>
          <a:bodyPr vert="horz" lIns="79050" tIns="39525" rIns="79050" bIns="39525"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225540" y="4771678"/>
            <a:ext cx="2026920" cy="274097"/>
          </a:xfrm>
          <a:prstGeom prst="rect">
            <a:avLst/>
          </a:prstGeom>
        </p:spPr>
        <p:txBody>
          <a:bodyPr vert="horz" lIns="79050" tIns="39525" rIns="79050" bIns="39525" rtlCol="0" anchor="ctr"/>
          <a:lstStyle>
            <a:lvl1pPr algn="r">
              <a:defRPr sz="1000">
                <a:solidFill>
                  <a:schemeClr val="tx1">
                    <a:tint val="75000"/>
                  </a:schemeClr>
                </a:solidFill>
              </a:defRPr>
            </a:lvl1pPr>
          </a:lstStyle>
          <a:p>
            <a:fld id="{7C9A8B54-5369-49AE-8E29-6ED4DA2D59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themeOverride" Target="../theme/themeOverride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4.xml"/><Relationship Id="rId1" Type="http://schemas.openxmlformats.org/officeDocument/2006/relationships/themeOverride" Target="../theme/themeOverride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5.xml"/><Relationship Id="rId1" Type="http://schemas.openxmlformats.org/officeDocument/2006/relationships/themeOverride" Target="../theme/themeOverride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1625" y="1191728"/>
            <a:ext cx="8068469" cy="2383455"/>
          </a:xfrm>
          <a:prstGeom prst="rect">
            <a:avLst/>
          </a:prstGeom>
          <a:noFill/>
          <a:ln w="9525">
            <a:noFill/>
            <a:miter lim="800000"/>
            <a:headEnd/>
            <a:tailEnd/>
          </a:ln>
        </p:spPr>
        <p:txBody>
          <a:bodyPr wrap="none"/>
          <a:lstStyle/>
          <a:p>
            <a:pPr algn="ctr"/>
            <a:r>
              <a:rPr lang="en-US" sz="3400" b="1" dirty="0">
                <a:solidFill>
                  <a:srgbClr val="000000"/>
                </a:solidFill>
                <a:latin typeface="Calibri" pitchFamily="34" charset="0"/>
                <a:sym typeface="Arial" charset="0"/>
              </a:rPr>
              <a:t>There is no one like our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praise You, praise You</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There's no one like our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sing, we will sing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01625" y="1191728"/>
            <a:ext cx="8068469" cy="2383455"/>
          </a:xfrm>
          <a:prstGeom prst="rect">
            <a:avLst/>
          </a:prstGeom>
          <a:noFill/>
          <a:ln w="9525">
            <a:noFill/>
            <a:miter lim="800000"/>
            <a:headEnd/>
            <a:tailEnd/>
          </a:ln>
        </p:spPr>
        <p:txBody>
          <a:bodyPr wrap="none"/>
          <a:lstStyle/>
          <a:p>
            <a:pPr algn="ctr"/>
            <a:r>
              <a:rPr lang="en-US" sz="3400" b="1" dirty="0">
                <a:solidFill>
                  <a:srgbClr val="000000"/>
                </a:solidFill>
                <a:latin typeface="Calibri" pitchFamily="34" charset="0"/>
                <a:sym typeface="Arial" charset="0"/>
              </a:rPr>
              <a:t>There is no one like our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praise You, praise You</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Jesus is our God, we will sing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1625" y="1191728"/>
            <a:ext cx="8068469" cy="2383455"/>
          </a:xfrm>
          <a:prstGeom prst="rect">
            <a:avLst/>
          </a:prstGeom>
          <a:noFill/>
          <a:ln w="9525">
            <a:noFill/>
            <a:miter lim="800000"/>
            <a:headEnd/>
            <a:tailEnd/>
          </a:ln>
        </p:spPr>
        <p:txBody>
          <a:bodyPr wrap="none"/>
          <a:lstStyle/>
          <a:p>
            <a:pPr algn="ctr"/>
            <a:r>
              <a:rPr lang="en-US" sz="3400" b="1" dirty="0">
                <a:solidFill>
                  <a:srgbClr val="000000"/>
                </a:solidFill>
                <a:latin typeface="Calibri" pitchFamily="34" charset="0"/>
                <a:sym typeface="Arial" charset="0"/>
              </a:rPr>
              <a:t>Lord of all the earth</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We'll shout Your name, shout Your name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Filling up the skies with</a:t>
            </a:r>
          </a:p>
          <a:p>
            <a:pPr algn="ctr"/>
            <a:r>
              <a:rPr lang="en-US" sz="3400" b="1" dirty="0">
                <a:solidFill>
                  <a:srgbClr val="000000"/>
                </a:solidFill>
                <a:latin typeface="Calibri" pitchFamily="34" charset="0"/>
                <a:sym typeface="Arial" charset="0"/>
              </a:rPr>
              <a:t>Endless praise, endless praise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01625" y="1191728"/>
            <a:ext cx="8068469" cy="2383455"/>
          </a:xfrm>
          <a:prstGeom prst="rect">
            <a:avLst/>
          </a:prstGeom>
          <a:noFill/>
          <a:ln w="9525">
            <a:noFill/>
            <a:miter lim="800000"/>
            <a:headEnd/>
            <a:tailEnd/>
          </a:ln>
        </p:spPr>
        <p:txBody>
          <a:bodyPr wrap="none"/>
          <a:lstStyle/>
          <a:p>
            <a:pPr algn="ctr"/>
            <a:r>
              <a:rPr lang="en-US" sz="3400" b="1" dirty="0">
                <a:solidFill>
                  <a:srgbClr val="000000"/>
                </a:solidFill>
                <a:latin typeface="Calibri" pitchFamily="34" charset="0"/>
                <a:sym typeface="Arial" charset="0"/>
              </a:rPr>
              <a:t>Yahweh, Yahweh</a:t>
            </a:r>
          </a:p>
          <a:p>
            <a:pPr algn="ctr"/>
            <a:r>
              <a:rPr lang="en-US" sz="3400" b="1" dirty="0">
                <a:solidFill>
                  <a:srgbClr val="000000"/>
                </a:solidFill>
                <a:latin typeface="Calibri" pitchFamily="34" charset="0"/>
                <a:sym typeface="Arial" charset="0"/>
              </a:rPr>
              <a:t>We love to shout Your name </a:t>
            </a:r>
          </a:p>
          <a:p>
            <a:pPr algn="ctr"/>
            <a:r>
              <a:rPr lang="en-US" sz="3400" b="1" dirty="0">
                <a:solidFill>
                  <a:srgbClr val="000000"/>
                </a:solidFill>
                <a:latin typeface="Calibri" pitchFamily="34" charset="0"/>
                <a:sym typeface="Arial" charset="0"/>
              </a:rPr>
              <a:t>O Lord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01625" y="1191728"/>
            <a:ext cx="8068469" cy="2383455"/>
          </a:xfrm>
          <a:prstGeom prst="rect">
            <a:avLst/>
          </a:prstGeom>
          <a:noFill/>
          <a:ln w="9525">
            <a:noFill/>
            <a:miter lim="800000"/>
            <a:headEnd/>
            <a:tailEnd/>
          </a:ln>
        </p:spPr>
        <p:txBody>
          <a:bodyPr wrap="none"/>
          <a:lstStyle/>
          <a:p>
            <a:pPr algn="ctr"/>
            <a:r>
              <a:rPr lang="en-US" sz="3400" b="1" dirty="0">
                <a:solidFill>
                  <a:srgbClr val="000000"/>
                </a:solidFill>
                <a:latin typeface="Calibri" pitchFamily="34" charset="0"/>
                <a:sym typeface="Arial" charset="0"/>
              </a:rPr>
              <a:t>Lord of all the earth</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We'll shout Your name, shout Your name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Filling up the skies with</a:t>
            </a:r>
          </a:p>
          <a:p>
            <a:pPr algn="ctr"/>
            <a:r>
              <a:rPr lang="en-US" sz="3400" b="1" dirty="0">
                <a:solidFill>
                  <a:srgbClr val="000000"/>
                </a:solidFill>
                <a:latin typeface="Calibri" pitchFamily="34" charset="0"/>
                <a:sym typeface="Arial" charset="0"/>
              </a:rPr>
              <a:t>Endless praise, endless praise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01625" y="1191728"/>
            <a:ext cx="8068469" cy="2383455"/>
          </a:xfrm>
          <a:prstGeom prst="rect">
            <a:avLst/>
          </a:prstGeom>
          <a:noFill/>
          <a:ln w="9525">
            <a:noFill/>
            <a:miter lim="800000"/>
            <a:headEnd/>
            <a:tailEnd/>
          </a:ln>
        </p:spPr>
        <p:txBody>
          <a:bodyPr wrap="none"/>
          <a:lstStyle/>
          <a:p>
            <a:pPr algn="ctr"/>
            <a:r>
              <a:rPr lang="en-US" sz="3400" b="1" dirty="0">
                <a:solidFill>
                  <a:srgbClr val="000000"/>
                </a:solidFill>
                <a:latin typeface="Calibri" pitchFamily="34" charset="0"/>
                <a:sym typeface="Arial" charset="0"/>
              </a:rPr>
              <a:t>Yahweh, Yahweh</a:t>
            </a:r>
          </a:p>
          <a:p>
            <a:pPr algn="ctr"/>
            <a:r>
              <a:rPr lang="en-US" sz="3400" b="1" dirty="0">
                <a:solidFill>
                  <a:srgbClr val="000000"/>
                </a:solidFill>
                <a:latin typeface="Calibri" pitchFamily="34" charset="0"/>
                <a:sym typeface="Arial" charset="0"/>
              </a:rPr>
              <a:t>We love to shout Your name </a:t>
            </a:r>
          </a:p>
          <a:p>
            <a:pPr algn="ctr"/>
            <a:r>
              <a:rPr lang="en-US" sz="3400" b="1" dirty="0">
                <a:solidFill>
                  <a:srgbClr val="000000"/>
                </a:solidFill>
                <a:latin typeface="Calibri" pitchFamily="34" charset="0"/>
                <a:sym typeface="Arial" charset="0"/>
              </a:rPr>
              <a:t>O Lord</a:t>
            </a:r>
          </a:p>
          <a:p>
            <a:pPr algn="ctr"/>
            <a:r>
              <a:rPr lang="en-US" sz="2800" b="1" dirty="0">
                <a:solidFill>
                  <a:srgbClr val="000000"/>
                </a:solidFill>
                <a:latin typeface="Calibri" pitchFamily="34" charset="0"/>
                <a:sym typeface="Arial" charset="0"/>
              </a:rPr>
              <a:t>(repeat)</a:t>
            </a:r>
          </a:p>
        </p:txBody>
      </p:sp>
      <p:sp>
        <p:nvSpPr>
          <p:cNvPr id="15363" name="Rectangle 3"/>
          <p:cNvSpPr>
            <a:spLocks noChangeArrowheads="1"/>
          </p:cNvSpPr>
          <p:nvPr/>
        </p:nvSpPr>
        <p:spPr bwMode="auto">
          <a:xfrm>
            <a:off x="301625" y="4587357"/>
            <a:ext cx="8068469" cy="120762"/>
          </a:xfrm>
          <a:prstGeom prst="rect">
            <a:avLst/>
          </a:prstGeom>
          <a:noFill/>
          <a:ln w="9525">
            <a:noFill/>
            <a:miter lim="800000"/>
            <a:headEnd/>
            <a:tailEnd/>
          </a:ln>
        </p:spPr>
        <p:txBody>
          <a:bodyPr wrap="none" anchor="ctr"/>
          <a:lstStyle/>
          <a:p>
            <a:pPr algn="ctr"/>
            <a:r>
              <a:rPr lang="en-US" sz="1200" dirty="0">
                <a:solidFill>
                  <a:srgbClr val="000000"/>
                </a:solidFill>
                <a:latin typeface="Calibri" pitchFamily="34" charset="0"/>
                <a:sym typeface="Arial" charset="0"/>
              </a:rPr>
              <a:t>Tim Hughes, Phil Wickham</a:t>
            </a:r>
          </a:p>
        </p:txBody>
      </p:sp>
      <p:sp>
        <p:nvSpPr>
          <p:cNvPr id="15364" name="Rectangle 4"/>
          <p:cNvSpPr>
            <a:spLocks noChangeArrowheads="1"/>
          </p:cNvSpPr>
          <p:nvPr/>
        </p:nvSpPr>
        <p:spPr bwMode="auto">
          <a:xfrm>
            <a:off x="301625" y="4766911"/>
            <a:ext cx="8068469" cy="119173"/>
          </a:xfrm>
          <a:prstGeom prst="rect">
            <a:avLst/>
          </a:prstGeom>
          <a:noFill/>
          <a:ln w="9525">
            <a:noFill/>
            <a:miter lim="800000"/>
            <a:headEnd/>
            <a:tailEnd/>
          </a:ln>
        </p:spPr>
        <p:txBody>
          <a:bodyPr wrap="none" anchor="ctr"/>
          <a:lstStyle/>
          <a:p>
            <a:pPr algn="ctr"/>
            <a:r>
              <a:rPr lang="en-US" sz="1200" dirty="0">
                <a:solidFill>
                  <a:srgbClr val="000000"/>
                </a:solidFill>
                <a:latin typeface="Calibri" pitchFamily="34" charset="0"/>
                <a:sym typeface="Arial" charset="0"/>
              </a:rPr>
              <a:t>2011 </a:t>
            </a:r>
            <a:r>
              <a:rPr lang="en-US" sz="1200" dirty="0" err="1">
                <a:solidFill>
                  <a:srgbClr val="000000"/>
                </a:solidFill>
                <a:latin typeface="Calibri" pitchFamily="34" charset="0"/>
                <a:sym typeface="Arial" charset="0"/>
              </a:rPr>
              <a:t>Thankyou</a:t>
            </a:r>
            <a:r>
              <a:rPr lang="en-US" sz="1200" dirty="0">
                <a:solidFill>
                  <a:srgbClr val="000000"/>
                </a:solidFill>
                <a:latin typeface="Calibri" pitchFamily="34" charset="0"/>
                <a:sym typeface="Arial" charset="0"/>
              </a:rPr>
              <a:t> Music, Seems Like Music, Phil Wickham Music</a:t>
            </a:r>
          </a:p>
        </p:txBody>
      </p:sp>
      <p:sp>
        <p:nvSpPr>
          <p:cNvPr id="15365" name="Rectangle 5"/>
          <p:cNvSpPr>
            <a:spLocks noChangeArrowheads="1"/>
          </p:cNvSpPr>
          <p:nvPr/>
        </p:nvSpPr>
        <p:spPr bwMode="auto">
          <a:xfrm>
            <a:off x="301625" y="4946464"/>
            <a:ext cx="8068469" cy="119172"/>
          </a:xfrm>
          <a:prstGeom prst="rect">
            <a:avLst/>
          </a:prstGeom>
          <a:noFill/>
          <a:ln w="9525">
            <a:noFill/>
            <a:miter lim="800000"/>
            <a:headEnd/>
            <a:tailEnd/>
          </a:ln>
        </p:spPr>
        <p:txBody>
          <a:bodyPr wrap="none" anchor="ctr"/>
          <a:lstStyle/>
          <a:p>
            <a:pPr algn="ctr"/>
            <a:r>
              <a:rPr lang="en-US" sz="12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301625" y="238345"/>
            <a:ext cx="8068469" cy="595864"/>
          </a:xfrm>
          <a:prstGeom prst="rect">
            <a:avLst/>
          </a:prstGeom>
          <a:noFill/>
          <a:ln w="9525">
            <a:noFill/>
            <a:miter lim="800000"/>
            <a:headEnd/>
            <a:tailEnd/>
          </a:ln>
          <a:effectLst/>
        </p:spPr>
        <p:txBody>
          <a:bodyPr wrap="none" lIns="79050" tIns="39525" rIns="79050" bIns="39525" anchor="ctr"/>
          <a:lstStyle/>
          <a:p>
            <a:pPr algn="ctr"/>
            <a:r>
              <a:rPr lang="en-US" sz="3600" b="1" dirty="0">
                <a:solidFill>
                  <a:srgbClr val="000000"/>
                </a:solidFill>
                <a:latin typeface="Calibri" pitchFamily="34" charset="0"/>
                <a:sym typeface="Arial" charset="0"/>
              </a:rPr>
              <a:t>Made To Worship</a:t>
            </a:r>
          </a:p>
        </p:txBody>
      </p:sp>
      <p:sp>
        <p:nvSpPr>
          <p:cNvPr id="83970"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Before the </a:t>
            </a:r>
            <a:r>
              <a:rPr lang="en-US" sz="3400" b="1" dirty="0" smtClean="0">
                <a:solidFill>
                  <a:srgbClr val="000000"/>
                </a:solidFill>
                <a:latin typeface="Calibri" pitchFamily="34" charset="0"/>
                <a:sym typeface="Arial" charset="0"/>
              </a:rPr>
              <a:t>day </a:t>
            </a:r>
          </a:p>
          <a:p>
            <a:pPr algn="ctr"/>
            <a:r>
              <a:rPr lang="en-US" sz="3400" b="1" dirty="0" smtClean="0">
                <a:solidFill>
                  <a:srgbClr val="000000"/>
                </a:solidFill>
                <a:latin typeface="Calibri" pitchFamily="34" charset="0"/>
                <a:sym typeface="Arial" charset="0"/>
              </a:rPr>
              <a:t>Before </a:t>
            </a:r>
            <a:r>
              <a:rPr lang="en-US" sz="3400" b="1" dirty="0">
                <a:solidFill>
                  <a:srgbClr val="000000"/>
                </a:solidFill>
                <a:latin typeface="Calibri" pitchFamily="34" charset="0"/>
                <a:sym typeface="Arial" charset="0"/>
              </a:rPr>
              <a:t>the </a:t>
            </a:r>
            <a:r>
              <a:rPr lang="en-US" sz="3400" b="1" dirty="0" smtClean="0">
                <a:solidFill>
                  <a:srgbClr val="000000"/>
                </a:solidFill>
                <a:latin typeface="Calibri" pitchFamily="34" charset="0"/>
                <a:sym typeface="Arial" charset="0"/>
              </a:rPr>
              <a:t>light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Before the world revolved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Around the </a:t>
            </a:r>
            <a:r>
              <a:rPr lang="en-US" sz="3400" b="1" dirty="0" smtClean="0">
                <a:solidFill>
                  <a:srgbClr val="000000"/>
                </a:solidFill>
                <a:latin typeface="Calibri" pitchFamily="34" charset="0"/>
                <a:sym typeface="Arial" charset="0"/>
              </a:rPr>
              <a:t>sun</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God on high, stepped down into </a:t>
            </a:r>
            <a:r>
              <a:rPr lang="en-US" sz="3400" b="1" dirty="0" smtClean="0">
                <a:solidFill>
                  <a:srgbClr val="000000"/>
                </a:solidFill>
                <a:latin typeface="Calibri" pitchFamily="34" charset="0"/>
                <a:sym typeface="Arial" charset="0"/>
              </a:rPr>
              <a:t>time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wrote a story of His </a:t>
            </a:r>
            <a:r>
              <a:rPr lang="en-US" sz="3400" b="1" dirty="0" smtClean="0">
                <a:solidFill>
                  <a:srgbClr val="000000"/>
                </a:solidFill>
                <a:latin typeface="Calibri" pitchFamily="34" charset="0"/>
                <a:sym typeface="Arial" charset="0"/>
              </a:rPr>
              <a:t>love for everyone </a:t>
            </a:r>
          </a:p>
          <a:p>
            <a:pPr algn="ctr"/>
            <a:r>
              <a:rPr lang="en-US" sz="3400" b="1" dirty="0" smtClean="0">
                <a:solidFill>
                  <a:srgbClr val="000000"/>
                </a:solidFill>
                <a:latin typeface="Calibri" pitchFamily="34" charset="0"/>
                <a:sym typeface="Arial" charset="0"/>
              </a:rPr>
              <a:t>He </a:t>
            </a:r>
            <a:r>
              <a:rPr lang="en-US" sz="3400" b="1" dirty="0">
                <a:solidFill>
                  <a:srgbClr val="000000"/>
                </a:solidFill>
                <a:latin typeface="Calibri" pitchFamily="34" charset="0"/>
                <a:sym typeface="Arial" charset="0"/>
              </a:rPr>
              <a:t>has filled our hearts with </a:t>
            </a:r>
            <a:r>
              <a:rPr lang="en-US" sz="3400" b="1" dirty="0" smtClean="0">
                <a:solidFill>
                  <a:srgbClr val="000000"/>
                </a:solidFill>
                <a:latin typeface="Calibri" pitchFamily="34" charset="0"/>
                <a:sym typeface="Arial" charset="0"/>
              </a:rPr>
              <a:t>wonder</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So that we always </a:t>
            </a:r>
            <a:r>
              <a:rPr lang="en-US" sz="3400" b="1" dirty="0" smtClean="0">
                <a:solidFill>
                  <a:srgbClr val="000000"/>
                </a:solidFill>
                <a:latin typeface="Calibri" pitchFamily="34" charset="0"/>
                <a:sym typeface="Arial" charset="0"/>
              </a:rPr>
              <a:t>remember</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 and I are made to </a:t>
            </a:r>
            <a:r>
              <a:rPr lang="en-US" sz="3400" b="1" dirty="0" smtClean="0">
                <a:solidFill>
                  <a:srgbClr val="000000"/>
                </a:solidFill>
                <a:latin typeface="Calibri" pitchFamily="34" charset="0"/>
                <a:sym typeface="Arial" charset="0"/>
              </a:rPr>
              <a:t>worship</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and I are called to </a:t>
            </a:r>
            <a:r>
              <a:rPr lang="en-US" sz="3400" b="1" dirty="0" smtClean="0">
                <a:solidFill>
                  <a:srgbClr val="000000"/>
                </a:solidFill>
                <a:latin typeface="Calibri" pitchFamily="34" charset="0"/>
                <a:sym typeface="Arial" charset="0"/>
              </a:rPr>
              <a:t>love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and I are forgiven and </a:t>
            </a:r>
            <a:r>
              <a:rPr lang="en-US" sz="3400" b="1" dirty="0" smtClean="0">
                <a:solidFill>
                  <a:srgbClr val="000000"/>
                </a:solidFill>
                <a:latin typeface="Calibri" pitchFamily="34" charset="0"/>
                <a:sym typeface="Arial" charset="0"/>
              </a:rPr>
              <a:t>free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1000" y="10288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When you and I embrace </a:t>
            </a:r>
            <a:r>
              <a:rPr lang="en-US" sz="3400" b="1" dirty="0" smtClean="0">
                <a:solidFill>
                  <a:srgbClr val="000000"/>
                </a:solidFill>
                <a:latin typeface="Calibri" pitchFamily="34" charset="0"/>
                <a:sym typeface="Arial" charset="0"/>
              </a:rPr>
              <a:t>surrender</a:t>
            </a:r>
          </a:p>
          <a:p>
            <a:pPr algn="ctr"/>
            <a:r>
              <a:rPr lang="en-US" sz="3400" b="1" dirty="0" smtClean="0">
                <a:solidFill>
                  <a:srgbClr val="000000"/>
                </a:solidFill>
                <a:latin typeface="Calibri" pitchFamily="34" charset="0"/>
                <a:sym typeface="Arial" charset="0"/>
              </a:rPr>
              <a:t>You </a:t>
            </a:r>
            <a:r>
              <a:rPr lang="en-US" sz="3400" b="1" dirty="0">
                <a:solidFill>
                  <a:srgbClr val="000000"/>
                </a:solidFill>
                <a:latin typeface="Calibri" pitchFamily="34" charset="0"/>
                <a:sym typeface="Arial" charset="0"/>
              </a:rPr>
              <a:t>and I choose to </a:t>
            </a:r>
            <a:r>
              <a:rPr lang="en-US" sz="3400" b="1" dirty="0" smtClean="0">
                <a:solidFill>
                  <a:srgbClr val="000000"/>
                </a:solidFill>
                <a:latin typeface="Calibri" pitchFamily="34" charset="0"/>
                <a:sym typeface="Arial" charset="0"/>
              </a:rPr>
              <a:t>believe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Then you and I will see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Who we were meant to </a:t>
            </a:r>
            <a:r>
              <a:rPr lang="en-US" sz="3400" b="1" dirty="0" smtClean="0">
                <a:solidFill>
                  <a:srgbClr val="000000"/>
                </a:solidFill>
                <a:latin typeface="Calibri" pitchFamily="34" charset="0"/>
                <a:sym typeface="Arial" charset="0"/>
              </a:rPr>
              <a:t>be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301625" y="238346"/>
            <a:ext cx="8068469" cy="595864"/>
          </a:xfrm>
          <a:prstGeom prst="rect">
            <a:avLst/>
          </a:prstGeom>
          <a:noFill/>
          <a:ln w="9525">
            <a:noFill/>
            <a:miter lim="800000"/>
            <a:headEnd/>
            <a:tailEnd/>
          </a:ln>
        </p:spPr>
        <p:txBody>
          <a:bodyPr wrap="none" anchor="ctr"/>
          <a:lstStyle/>
          <a:p>
            <a:pPr algn="ctr"/>
            <a:r>
              <a:rPr lang="en-US" sz="3600" b="1" dirty="0">
                <a:solidFill>
                  <a:srgbClr val="000000"/>
                </a:solidFill>
                <a:effectLst/>
                <a:latin typeface="Calibri" pitchFamily="34" charset="0"/>
                <a:sym typeface="Arial" charset="0"/>
              </a:rPr>
              <a:t>At Your Name</a:t>
            </a:r>
          </a:p>
        </p:txBody>
      </p:sp>
      <p:sp>
        <p:nvSpPr>
          <p:cNvPr id="2051" name="Rectangle 2"/>
          <p:cNvSpPr>
            <a:spLocks noChangeArrowheads="1"/>
          </p:cNvSpPr>
          <p:nvPr/>
        </p:nvSpPr>
        <p:spPr bwMode="auto">
          <a:xfrm>
            <a:off x="301625" y="1191728"/>
            <a:ext cx="8068469" cy="2383455"/>
          </a:xfrm>
          <a:prstGeom prst="rect">
            <a:avLst/>
          </a:prstGeom>
          <a:noFill/>
          <a:ln w="9525">
            <a:noFill/>
            <a:miter lim="800000"/>
            <a:headEnd/>
            <a:tailEnd/>
          </a:ln>
        </p:spPr>
        <p:txBody>
          <a:bodyPr wrap="none"/>
          <a:lstStyle/>
          <a:p>
            <a:pPr algn="ctr"/>
            <a:r>
              <a:rPr lang="en-US" sz="3400" b="1" dirty="0">
                <a:solidFill>
                  <a:srgbClr val="000000"/>
                </a:solidFill>
                <a:effectLst/>
                <a:latin typeface="Calibri" pitchFamily="34" charset="0"/>
                <a:sym typeface="Arial" charset="0"/>
              </a:rPr>
              <a:t>At Your name </a:t>
            </a:r>
          </a:p>
          <a:p>
            <a:pPr algn="ctr"/>
            <a:r>
              <a:rPr lang="en-US" sz="3400" b="1" dirty="0">
                <a:solidFill>
                  <a:srgbClr val="000000"/>
                </a:solidFill>
                <a:effectLst/>
                <a:latin typeface="Calibri" pitchFamily="34" charset="0"/>
                <a:sym typeface="Arial" charset="0"/>
              </a:rPr>
              <a:t>The mountains shake and crumble</a:t>
            </a:r>
            <a:br>
              <a:rPr lang="en-US" sz="3400" b="1" dirty="0">
                <a:solidFill>
                  <a:srgbClr val="000000"/>
                </a:solidFill>
                <a:effectLst/>
                <a:latin typeface="Calibri" pitchFamily="34" charset="0"/>
                <a:sym typeface="Arial" charset="0"/>
              </a:rPr>
            </a:br>
            <a:r>
              <a:rPr lang="en-US" sz="3400" b="1" dirty="0">
                <a:solidFill>
                  <a:srgbClr val="000000"/>
                </a:solidFill>
                <a:effectLst/>
                <a:latin typeface="Calibri" pitchFamily="34" charset="0"/>
                <a:sym typeface="Arial" charset="0"/>
              </a:rPr>
              <a:t>At Your name</a:t>
            </a:r>
            <a:br>
              <a:rPr lang="en-US" sz="3400" b="1" dirty="0">
                <a:solidFill>
                  <a:srgbClr val="000000"/>
                </a:solidFill>
                <a:effectLst/>
                <a:latin typeface="Calibri" pitchFamily="34" charset="0"/>
                <a:sym typeface="Arial" charset="0"/>
              </a:rPr>
            </a:br>
            <a:r>
              <a:rPr lang="en-US" sz="3400" b="1" dirty="0">
                <a:solidFill>
                  <a:srgbClr val="000000"/>
                </a:solidFill>
                <a:effectLst/>
                <a:latin typeface="Calibri" pitchFamily="34" charset="0"/>
                <a:sym typeface="Arial" charset="0"/>
              </a:rPr>
              <a:t>The oceans roar and tumble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01625" y="10501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All we are </a:t>
            </a:r>
            <a:endParaRPr lang="en-US" sz="3400" b="1" dirty="0" smtClean="0">
              <a:solidFill>
                <a:srgbClr val="000000"/>
              </a:solidFill>
              <a:latin typeface="Calibri" pitchFamily="34" charset="0"/>
              <a:sym typeface="Arial" charset="0"/>
            </a:endParaRPr>
          </a:p>
          <a:p>
            <a:pPr algn="ctr"/>
            <a:r>
              <a:rPr lang="en-US" sz="3400" b="1" dirty="0">
                <a:solidFill>
                  <a:srgbClr val="000000"/>
                </a:solidFill>
                <a:latin typeface="Calibri" pitchFamily="34" charset="0"/>
                <a:sym typeface="Arial" charset="0"/>
              </a:rPr>
              <a:t>A</a:t>
            </a:r>
            <a:r>
              <a:rPr lang="en-US" sz="3400" b="1" dirty="0" smtClean="0">
                <a:solidFill>
                  <a:srgbClr val="000000"/>
                </a:solidFill>
                <a:latin typeface="Calibri" pitchFamily="34" charset="0"/>
                <a:sym typeface="Arial" charset="0"/>
              </a:rPr>
              <a:t>nd </a:t>
            </a:r>
            <a:r>
              <a:rPr lang="en-US" sz="3400" b="1" dirty="0">
                <a:solidFill>
                  <a:srgbClr val="000000"/>
                </a:solidFill>
                <a:latin typeface="Calibri" pitchFamily="34" charset="0"/>
                <a:sym typeface="Arial" charset="0"/>
              </a:rPr>
              <a:t>all we </a:t>
            </a:r>
            <a:r>
              <a:rPr lang="en-US" sz="3400" b="1" dirty="0" smtClean="0">
                <a:solidFill>
                  <a:srgbClr val="000000"/>
                </a:solidFill>
                <a:latin typeface="Calibri" pitchFamily="34" charset="0"/>
                <a:sym typeface="Arial" charset="0"/>
              </a:rPr>
              <a:t>have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Is all a gift from God that </a:t>
            </a:r>
            <a:r>
              <a:rPr lang="en-US" sz="3400" b="1" dirty="0" smtClean="0">
                <a:solidFill>
                  <a:srgbClr val="000000"/>
                </a:solidFill>
                <a:latin typeface="Calibri" pitchFamily="34" charset="0"/>
                <a:sym typeface="Arial" charset="0"/>
              </a:rPr>
              <a:t>we receive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Brought to </a:t>
            </a:r>
            <a:r>
              <a:rPr lang="en-US" sz="3400" b="1" dirty="0" smtClean="0">
                <a:solidFill>
                  <a:srgbClr val="000000"/>
                </a:solidFill>
                <a:latin typeface="Calibri" pitchFamily="34" charset="0"/>
                <a:sym typeface="Arial" charset="0"/>
              </a:rPr>
              <a:t>life </a:t>
            </a:r>
          </a:p>
          <a:p>
            <a:pPr algn="ctr"/>
            <a:r>
              <a:rPr lang="en-US" sz="3400" b="1" dirty="0">
                <a:solidFill>
                  <a:srgbClr val="000000"/>
                </a:solidFill>
                <a:latin typeface="Calibri" pitchFamily="34" charset="0"/>
                <a:sym typeface="Arial" charset="0"/>
              </a:rPr>
              <a:t>W</a:t>
            </a:r>
            <a:r>
              <a:rPr lang="en-US" sz="3400" b="1" dirty="0" smtClean="0">
                <a:solidFill>
                  <a:srgbClr val="000000"/>
                </a:solidFill>
                <a:latin typeface="Calibri" pitchFamily="34" charset="0"/>
                <a:sym typeface="Arial" charset="0"/>
              </a:rPr>
              <a:t>e </a:t>
            </a:r>
            <a:r>
              <a:rPr lang="en-US" sz="3400" b="1" dirty="0">
                <a:solidFill>
                  <a:srgbClr val="000000"/>
                </a:solidFill>
                <a:latin typeface="Calibri" pitchFamily="34" charset="0"/>
                <a:sym typeface="Arial" charset="0"/>
              </a:rPr>
              <a:t>open up our </a:t>
            </a:r>
            <a:r>
              <a:rPr lang="en-US" sz="3400" b="1" dirty="0" smtClean="0">
                <a:solidFill>
                  <a:srgbClr val="000000"/>
                </a:solidFill>
                <a:latin typeface="Calibri" pitchFamily="34" charset="0"/>
                <a:sym typeface="Arial" charset="0"/>
              </a:rPr>
              <a:t>eyes</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609600" y="998517"/>
            <a:ext cx="7696200" cy="2185214"/>
          </a:xfrm>
          <a:prstGeom prst="rect">
            <a:avLst/>
          </a:prstGeom>
        </p:spPr>
        <p:txBody>
          <a:bodyPr wrap="square">
            <a:spAutoFit/>
          </a:bodyPr>
          <a:lstStyle/>
          <a:p>
            <a:pPr algn="ctr"/>
            <a:r>
              <a:rPr lang="en-US" sz="3400" b="1" dirty="0">
                <a:solidFill>
                  <a:srgbClr val="000000"/>
                </a:solidFill>
                <a:latin typeface="Calibri" pitchFamily="34" charset="0"/>
                <a:sym typeface="Arial" charset="0"/>
              </a:rPr>
              <a:t>To see the majesty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glory of the King</a:t>
            </a:r>
          </a:p>
          <a:p>
            <a:pPr algn="ctr"/>
            <a:r>
              <a:rPr lang="en-US" sz="3400" b="1" dirty="0">
                <a:solidFill>
                  <a:srgbClr val="000000"/>
                </a:solidFill>
                <a:latin typeface="Calibri" pitchFamily="34" charset="0"/>
                <a:sym typeface="Arial" charset="0"/>
              </a:rPr>
              <a:t>He has filled our hearts with wonder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So that we always remember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 and I are made to </a:t>
            </a:r>
            <a:r>
              <a:rPr lang="en-US" sz="3400" b="1" dirty="0" smtClean="0">
                <a:solidFill>
                  <a:srgbClr val="000000"/>
                </a:solidFill>
                <a:latin typeface="Calibri" pitchFamily="34" charset="0"/>
                <a:sym typeface="Arial" charset="0"/>
              </a:rPr>
              <a:t>worship</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and I are called to </a:t>
            </a:r>
            <a:r>
              <a:rPr lang="en-US" sz="3400" b="1" dirty="0" smtClean="0">
                <a:solidFill>
                  <a:srgbClr val="000000"/>
                </a:solidFill>
                <a:latin typeface="Calibri" pitchFamily="34" charset="0"/>
                <a:sym typeface="Arial" charset="0"/>
              </a:rPr>
              <a:t>love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and I are forgiven and </a:t>
            </a:r>
            <a:r>
              <a:rPr lang="en-US" sz="3400" b="1" dirty="0" smtClean="0">
                <a:solidFill>
                  <a:srgbClr val="000000"/>
                </a:solidFill>
                <a:latin typeface="Calibri" pitchFamily="34" charset="0"/>
                <a:sym typeface="Arial" charset="0"/>
              </a:rPr>
              <a:t>free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1000" y="10288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When you and I embrace </a:t>
            </a:r>
            <a:r>
              <a:rPr lang="en-US" sz="3400" b="1" dirty="0" smtClean="0">
                <a:solidFill>
                  <a:srgbClr val="000000"/>
                </a:solidFill>
                <a:latin typeface="Calibri" pitchFamily="34" charset="0"/>
                <a:sym typeface="Arial" charset="0"/>
              </a:rPr>
              <a:t>surrender</a:t>
            </a:r>
          </a:p>
          <a:p>
            <a:pPr algn="ctr"/>
            <a:r>
              <a:rPr lang="en-US" sz="3400" b="1" dirty="0" smtClean="0">
                <a:solidFill>
                  <a:srgbClr val="000000"/>
                </a:solidFill>
                <a:latin typeface="Calibri" pitchFamily="34" charset="0"/>
                <a:sym typeface="Arial" charset="0"/>
              </a:rPr>
              <a:t>You </a:t>
            </a:r>
            <a:r>
              <a:rPr lang="en-US" sz="3400" b="1" dirty="0">
                <a:solidFill>
                  <a:srgbClr val="000000"/>
                </a:solidFill>
                <a:latin typeface="Calibri" pitchFamily="34" charset="0"/>
                <a:sym typeface="Arial" charset="0"/>
              </a:rPr>
              <a:t>and I choose to </a:t>
            </a:r>
            <a:r>
              <a:rPr lang="en-US" sz="3400" b="1" dirty="0" smtClean="0">
                <a:solidFill>
                  <a:srgbClr val="000000"/>
                </a:solidFill>
                <a:latin typeface="Calibri" pitchFamily="34" charset="0"/>
                <a:sym typeface="Arial" charset="0"/>
              </a:rPr>
              <a:t>believe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Then you and I will see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Who we were meant to </a:t>
            </a:r>
            <a:r>
              <a:rPr lang="en-US" sz="3400" b="1" dirty="0" smtClean="0">
                <a:solidFill>
                  <a:srgbClr val="000000"/>
                </a:solidFill>
                <a:latin typeface="Calibri" pitchFamily="34" charset="0"/>
                <a:sym typeface="Arial" charset="0"/>
              </a:rPr>
              <a:t>be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01625" y="7453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And even the rocks cry </a:t>
            </a:r>
            <a:r>
              <a:rPr lang="en-US" sz="3400" b="1" dirty="0" smtClean="0">
                <a:solidFill>
                  <a:srgbClr val="000000"/>
                </a:solidFill>
                <a:latin typeface="Calibri" pitchFamily="34" charset="0"/>
                <a:sym typeface="Arial" charset="0"/>
              </a:rPr>
              <a:t>out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Even the heavens </a:t>
            </a:r>
            <a:r>
              <a:rPr lang="en-US" sz="3400" b="1" dirty="0" smtClean="0">
                <a:solidFill>
                  <a:srgbClr val="000000"/>
                </a:solidFill>
                <a:latin typeface="Calibri" pitchFamily="34" charset="0"/>
                <a:sym typeface="Arial" charset="0"/>
              </a:rPr>
              <a:t>shout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At the sound of His holy </a:t>
            </a:r>
            <a:r>
              <a:rPr lang="en-US" sz="3400" b="1" dirty="0" smtClean="0">
                <a:solidFill>
                  <a:srgbClr val="000000"/>
                </a:solidFill>
                <a:latin typeface="Calibri" pitchFamily="34" charset="0"/>
                <a:sym typeface="Arial" charset="0"/>
              </a:rPr>
              <a:t>name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So let every voice sing </a:t>
            </a:r>
            <a:r>
              <a:rPr lang="en-US" sz="3400" b="1" dirty="0" smtClean="0">
                <a:solidFill>
                  <a:srgbClr val="000000"/>
                </a:solidFill>
                <a:latin typeface="Calibri" pitchFamily="34" charset="0"/>
                <a:sym typeface="Arial" charset="0"/>
              </a:rPr>
              <a:t>out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every knee bow </a:t>
            </a:r>
            <a:r>
              <a:rPr lang="en-US" sz="3400" b="1" dirty="0" smtClean="0">
                <a:solidFill>
                  <a:srgbClr val="000000"/>
                </a:solidFill>
                <a:latin typeface="Calibri" pitchFamily="34" charset="0"/>
                <a:sym typeface="Arial" charset="0"/>
              </a:rPr>
              <a:t>down</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He's worthy of all our </a:t>
            </a:r>
            <a:r>
              <a:rPr lang="en-US" sz="3400" b="1" dirty="0" smtClean="0">
                <a:solidFill>
                  <a:srgbClr val="000000"/>
                </a:solidFill>
                <a:latin typeface="Calibri" pitchFamily="34" charset="0"/>
                <a:sym typeface="Arial" charset="0"/>
              </a:rPr>
              <a:t>praise</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 and I are made to </a:t>
            </a:r>
            <a:r>
              <a:rPr lang="en-US" sz="3400" b="1" dirty="0" smtClean="0">
                <a:solidFill>
                  <a:srgbClr val="000000"/>
                </a:solidFill>
                <a:latin typeface="Calibri" pitchFamily="34" charset="0"/>
                <a:sym typeface="Arial" charset="0"/>
              </a:rPr>
              <a:t>worship</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and I are called to </a:t>
            </a:r>
            <a:r>
              <a:rPr lang="en-US" sz="3400" b="1" dirty="0" smtClean="0">
                <a:solidFill>
                  <a:srgbClr val="000000"/>
                </a:solidFill>
                <a:latin typeface="Calibri" pitchFamily="34" charset="0"/>
                <a:sym typeface="Arial" charset="0"/>
              </a:rPr>
              <a:t>love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and I are forgiven and </a:t>
            </a:r>
            <a:r>
              <a:rPr lang="en-US" sz="3400" b="1" dirty="0" smtClean="0">
                <a:solidFill>
                  <a:srgbClr val="000000"/>
                </a:solidFill>
                <a:latin typeface="Calibri" pitchFamily="34" charset="0"/>
                <a:sym typeface="Arial" charset="0"/>
              </a:rPr>
              <a:t>free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1000" y="10288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When you and I embrace </a:t>
            </a:r>
            <a:r>
              <a:rPr lang="en-US" sz="3400" b="1" dirty="0" smtClean="0">
                <a:solidFill>
                  <a:srgbClr val="000000"/>
                </a:solidFill>
                <a:latin typeface="Calibri" pitchFamily="34" charset="0"/>
                <a:sym typeface="Arial" charset="0"/>
              </a:rPr>
              <a:t>surrender</a:t>
            </a:r>
          </a:p>
          <a:p>
            <a:pPr algn="ctr"/>
            <a:r>
              <a:rPr lang="en-US" sz="3400" b="1" dirty="0" smtClean="0">
                <a:solidFill>
                  <a:srgbClr val="000000"/>
                </a:solidFill>
                <a:latin typeface="Calibri" pitchFamily="34" charset="0"/>
                <a:sym typeface="Arial" charset="0"/>
              </a:rPr>
              <a:t>You </a:t>
            </a:r>
            <a:r>
              <a:rPr lang="en-US" sz="3400" b="1" dirty="0">
                <a:solidFill>
                  <a:srgbClr val="000000"/>
                </a:solidFill>
                <a:latin typeface="Calibri" pitchFamily="34" charset="0"/>
                <a:sym typeface="Arial" charset="0"/>
              </a:rPr>
              <a:t>and I choose to </a:t>
            </a:r>
            <a:r>
              <a:rPr lang="en-US" sz="3400" b="1" dirty="0" smtClean="0">
                <a:solidFill>
                  <a:srgbClr val="000000"/>
                </a:solidFill>
                <a:latin typeface="Calibri" pitchFamily="34" charset="0"/>
                <a:sym typeface="Arial" charset="0"/>
              </a:rPr>
              <a:t>believe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Then you and I will see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Who we were meant to </a:t>
            </a:r>
            <a:r>
              <a:rPr lang="en-US" sz="3400" b="1" dirty="0" smtClean="0">
                <a:solidFill>
                  <a:srgbClr val="000000"/>
                </a:solidFill>
                <a:latin typeface="Calibri" pitchFamily="34" charset="0"/>
                <a:sym typeface="Arial" charset="0"/>
              </a:rPr>
              <a:t>be</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
        <p:nvSpPr>
          <p:cNvPr id="3" name="Rectangle 3"/>
          <p:cNvSpPr>
            <a:spLocks noChangeArrowheads="1"/>
          </p:cNvSpPr>
          <p:nvPr/>
        </p:nvSpPr>
        <p:spPr bwMode="auto">
          <a:xfrm>
            <a:off x="301625" y="4588151"/>
            <a:ext cx="8068469" cy="119173"/>
          </a:xfrm>
          <a:prstGeom prst="rect">
            <a:avLst/>
          </a:prstGeom>
          <a:noFill/>
          <a:ln w="9525">
            <a:noFill/>
            <a:miter lim="800000"/>
            <a:headEnd/>
            <a:tailEnd/>
          </a:ln>
          <a:effectLst/>
        </p:spPr>
        <p:txBody>
          <a:bodyPr wrap="none" lIns="79050" tIns="39525" rIns="79050" bIns="39525" anchor="ctr"/>
          <a:lstStyle/>
          <a:p>
            <a:pPr algn="ctr"/>
            <a:r>
              <a:rPr lang="en-US" sz="1500" dirty="0">
                <a:solidFill>
                  <a:srgbClr val="000000"/>
                </a:solidFill>
                <a:latin typeface="Calibri" pitchFamily="34" charset="0"/>
                <a:sym typeface="Arial" charset="0"/>
              </a:rPr>
              <a:t>Ed Cash, Stephan Sharp, Chris Tomlin</a:t>
            </a:r>
          </a:p>
        </p:txBody>
      </p:sp>
      <p:sp>
        <p:nvSpPr>
          <p:cNvPr id="4"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500" dirty="0">
                <a:solidFill>
                  <a:srgbClr val="000000"/>
                </a:solidFill>
                <a:latin typeface="Calibri" pitchFamily="34" charset="0"/>
                <a:sym typeface="Arial" charset="0"/>
              </a:rPr>
              <a:t>2006 New Spring, </a:t>
            </a:r>
            <a:r>
              <a:rPr lang="en-US" sz="1500" dirty="0" err="1">
                <a:solidFill>
                  <a:srgbClr val="000000"/>
                </a:solidFill>
                <a:latin typeface="Calibri" pitchFamily="34" charset="0"/>
                <a:sym typeface="Arial" charset="0"/>
              </a:rPr>
              <a:t>Alletrop</a:t>
            </a:r>
            <a:r>
              <a:rPr lang="en-US" sz="1500" dirty="0">
                <a:solidFill>
                  <a:srgbClr val="000000"/>
                </a:solidFill>
                <a:latin typeface="Calibri" pitchFamily="34" charset="0"/>
                <a:sym typeface="Arial" charset="0"/>
              </a:rPr>
              <a:t> Music, worshiptogether.com songs, </a:t>
            </a:r>
            <a:r>
              <a:rPr lang="en-US" sz="1500" dirty="0" err="1">
                <a:solidFill>
                  <a:srgbClr val="000000"/>
                </a:solidFill>
                <a:latin typeface="Calibri" pitchFamily="34" charset="0"/>
                <a:sym typeface="Arial" charset="0"/>
              </a:rPr>
              <a:t>sixsteps</a:t>
            </a:r>
            <a:r>
              <a:rPr lang="en-US" sz="1500" dirty="0">
                <a:solidFill>
                  <a:srgbClr val="000000"/>
                </a:solidFill>
                <a:latin typeface="Calibri" pitchFamily="34" charset="0"/>
                <a:sym typeface="Arial" charset="0"/>
              </a:rPr>
              <a:t> Music, </a:t>
            </a:r>
            <a:r>
              <a:rPr lang="en-US" sz="1500" dirty="0" err="1">
                <a:solidFill>
                  <a:srgbClr val="000000"/>
                </a:solidFill>
                <a:latin typeface="Calibri" pitchFamily="34" charset="0"/>
                <a:sym typeface="Arial" charset="0"/>
              </a:rPr>
              <a:t>Vamos</a:t>
            </a:r>
            <a:r>
              <a:rPr lang="en-US" sz="1500" dirty="0">
                <a:solidFill>
                  <a:srgbClr val="000000"/>
                </a:solidFill>
                <a:latin typeface="Calibri" pitchFamily="34" charset="0"/>
                <a:sym typeface="Arial" charset="0"/>
              </a:rPr>
              <a:t> Publishing</a:t>
            </a:r>
          </a:p>
        </p:txBody>
      </p:sp>
      <p:sp>
        <p:nvSpPr>
          <p:cNvPr id="5"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5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04800" y="1028876"/>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sym typeface="Arial" pitchFamily="34" charset="0"/>
              </a:rPr>
              <a:t>Then sings my </a:t>
            </a:r>
            <a:r>
              <a:rPr lang="en-US" sz="3400" b="1" dirty="0" smtClean="0">
                <a:solidFill>
                  <a:srgbClr val="000000"/>
                </a:solidFill>
                <a:sym typeface="Arial" pitchFamily="34" charset="0"/>
              </a:rPr>
              <a:t>soul</a:t>
            </a:r>
            <a:br>
              <a:rPr lang="en-US" sz="3400" b="1" dirty="0" smtClean="0">
                <a:solidFill>
                  <a:srgbClr val="000000"/>
                </a:solidFill>
                <a:sym typeface="Arial" pitchFamily="34" charset="0"/>
              </a:rPr>
            </a:br>
            <a:r>
              <a:rPr lang="en-US" sz="3400" b="1" dirty="0" smtClean="0">
                <a:solidFill>
                  <a:srgbClr val="000000"/>
                </a:solidFill>
                <a:sym typeface="Arial" pitchFamily="34" charset="0"/>
              </a:rPr>
              <a:t>My </a:t>
            </a:r>
            <a:r>
              <a:rPr lang="en-US" sz="3400" b="1" dirty="0">
                <a:solidFill>
                  <a:srgbClr val="000000"/>
                </a:solidFill>
                <a:sym typeface="Arial" pitchFamily="34" charset="0"/>
              </a:rPr>
              <a:t>Savior, </a:t>
            </a:r>
            <a:r>
              <a:rPr lang="en-US" sz="3400" b="1" dirty="0" smtClean="0">
                <a:solidFill>
                  <a:srgbClr val="000000"/>
                </a:solidFill>
                <a:sym typeface="Arial" pitchFamily="34" charset="0"/>
              </a:rPr>
              <a:t>God to </a:t>
            </a:r>
            <a:r>
              <a:rPr lang="en-US" sz="3400" b="1" dirty="0">
                <a:solidFill>
                  <a:srgbClr val="000000"/>
                </a:solidFill>
                <a:sym typeface="Arial" pitchFamily="34" charset="0"/>
              </a:rPr>
              <a:t>Thee</a:t>
            </a:r>
            <a:br>
              <a:rPr lang="en-US" sz="3400" b="1" dirty="0">
                <a:solidFill>
                  <a:srgbClr val="000000"/>
                </a:solidFill>
                <a:sym typeface="Arial" pitchFamily="34" charset="0"/>
              </a:rPr>
            </a:br>
            <a:r>
              <a:rPr lang="en-US" sz="3400" b="1" dirty="0">
                <a:solidFill>
                  <a:srgbClr val="000000"/>
                </a:solidFill>
                <a:sym typeface="Arial" pitchFamily="34" charset="0"/>
              </a:rPr>
              <a:t>How great Thou </a:t>
            </a:r>
            <a:r>
              <a:rPr lang="en-US" sz="3400" b="1" dirty="0" smtClean="0">
                <a:solidFill>
                  <a:srgbClr val="000000"/>
                </a:solidFill>
                <a:sym typeface="Arial" pitchFamily="34" charset="0"/>
              </a:rPr>
              <a:t>art </a:t>
            </a:r>
            <a:br>
              <a:rPr lang="en-US" sz="3400" b="1" dirty="0" smtClean="0">
                <a:solidFill>
                  <a:srgbClr val="000000"/>
                </a:solidFill>
                <a:sym typeface="Arial" pitchFamily="34" charset="0"/>
              </a:rPr>
            </a:br>
            <a:r>
              <a:rPr lang="en-US" sz="3400" b="1" dirty="0" smtClean="0">
                <a:solidFill>
                  <a:srgbClr val="000000"/>
                </a:solidFill>
                <a:sym typeface="Arial" pitchFamily="34" charset="0"/>
              </a:rPr>
              <a:t>How </a:t>
            </a:r>
            <a:r>
              <a:rPr lang="en-US" sz="3400" b="1" dirty="0">
                <a:solidFill>
                  <a:srgbClr val="000000"/>
                </a:solidFill>
                <a:sym typeface="Arial" pitchFamily="34" charset="0"/>
              </a:rPr>
              <a:t>great Thou art</a:t>
            </a:r>
            <a:br>
              <a:rPr lang="en-US" sz="3400" b="1" dirty="0">
                <a:solidFill>
                  <a:srgbClr val="000000"/>
                </a:solidFill>
                <a:sym typeface="Arial" pitchFamily="34" charset="0"/>
              </a:rPr>
            </a:br>
            <a:r>
              <a:rPr lang="en-US" sz="3000" b="1" dirty="0" smtClean="0">
                <a:solidFill>
                  <a:srgbClr val="000000"/>
                </a:solidFill>
                <a:sym typeface="Arial" pitchFamily="34" charset="0"/>
              </a:rPr>
              <a:t>(repeat)</a:t>
            </a:r>
            <a:endParaRPr lang="en-US" sz="3000" b="1" dirty="0">
              <a:solidFill>
                <a:srgbClr val="000000"/>
              </a:solidFill>
              <a:sym typeface="Arial" pitchFamily="34" charset="0"/>
            </a:endParaRPr>
          </a:p>
        </p:txBody>
      </p:sp>
      <p:sp>
        <p:nvSpPr>
          <p:cNvPr id="3" name="Rectangle 1"/>
          <p:cNvSpPr>
            <a:spLocks noChangeArrowheads="1"/>
          </p:cNvSpPr>
          <p:nvPr/>
        </p:nvSpPr>
        <p:spPr bwMode="auto">
          <a:xfrm>
            <a:off x="301626" y="238345"/>
            <a:ext cx="8068469" cy="595864"/>
          </a:xfrm>
          <a:prstGeom prst="rect">
            <a:avLst/>
          </a:prstGeom>
          <a:noFill/>
          <a:ln w="9525">
            <a:noFill/>
            <a:miter lim="800000"/>
            <a:headEnd/>
            <a:tailEnd/>
          </a:ln>
          <a:effectLst/>
        </p:spPr>
        <p:txBody>
          <a:bodyPr wrap="none" lIns="79040" tIns="39521" rIns="79040" bIns="39521" anchor="ctr"/>
          <a:lstStyle/>
          <a:p>
            <a:pPr algn="ctr"/>
            <a:r>
              <a:rPr lang="en-US" sz="3500" b="1" dirty="0">
                <a:solidFill>
                  <a:srgbClr val="000000"/>
                </a:solidFill>
                <a:sym typeface="Arial" pitchFamily="34" charset="0"/>
              </a:rPr>
              <a:t>How Great Thou Art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sym typeface="Arial" pitchFamily="34" charset="0"/>
              </a:rPr>
              <a:t>O Lord, my God, when I</a:t>
            </a:r>
            <a:br>
              <a:rPr lang="en-US" sz="3400" b="1" dirty="0">
                <a:solidFill>
                  <a:srgbClr val="000000"/>
                </a:solidFill>
                <a:sym typeface="Arial" pitchFamily="34" charset="0"/>
              </a:rPr>
            </a:br>
            <a:r>
              <a:rPr lang="en-US" sz="3400" b="1" dirty="0">
                <a:solidFill>
                  <a:srgbClr val="000000"/>
                </a:solidFill>
                <a:sym typeface="Arial" pitchFamily="34" charset="0"/>
              </a:rPr>
              <a:t>In awesome wonder</a:t>
            </a:r>
            <a:br>
              <a:rPr lang="en-US" sz="3400" b="1" dirty="0">
                <a:solidFill>
                  <a:srgbClr val="000000"/>
                </a:solidFill>
                <a:sym typeface="Arial" pitchFamily="34" charset="0"/>
              </a:rPr>
            </a:br>
            <a:r>
              <a:rPr lang="en-US" sz="3400" b="1" dirty="0">
                <a:solidFill>
                  <a:srgbClr val="000000"/>
                </a:solidFill>
                <a:sym typeface="Arial" pitchFamily="34" charset="0"/>
              </a:rPr>
              <a:t>Consider all the worlds Thy</a:t>
            </a:r>
            <a:br>
              <a:rPr lang="en-US" sz="3400" b="1" dirty="0">
                <a:solidFill>
                  <a:srgbClr val="000000"/>
                </a:solidFill>
                <a:sym typeface="Arial" pitchFamily="34" charset="0"/>
              </a:rPr>
            </a:br>
            <a:r>
              <a:rPr lang="en-US" sz="3400" b="1" dirty="0">
                <a:solidFill>
                  <a:srgbClr val="000000"/>
                </a:solidFill>
                <a:sym typeface="Arial" pitchFamily="34" charset="0"/>
              </a:rPr>
              <a:t>Hands have made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sym typeface="Arial" pitchFamily="34" charset="0"/>
              </a:rPr>
              <a:t>I see the stars</a:t>
            </a:r>
            <a:br>
              <a:rPr lang="en-US" sz="3400" b="1" dirty="0">
                <a:solidFill>
                  <a:srgbClr val="000000"/>
                </a:solidFill>
                <a:sym typeface="Arial" pitchFamily="34" charset="0"/>
              </a:rPr>
            </a:br>
            <a:r>
              <a:rPr lang="en-US" sz="3400" b="1" dirty="0">
                <a:solidFill>
                  <a:srgbClr val="000000"/>
                </a:solidFill>
                <a:sym typeface="Arial" pitchFamily="34" charset="0"/>
              </a:rPr>
              <a:t>I hear the rolling thunder</a:t>
            </a:r>
            <a:br>
              <a:rPr lang="en-US" sz="3400" b="1" dirty="0">
                <a:solidFill>
                  <a:srgbClr val="000000"/>
                </a:solidFill>
                <a:sym typeface="Arial" pitchFamily="34" charset="0"/>
              </a:rPr>
            </a:br>
            <a:r>
              <a:rPr lang="en-US" sz="3400" b="1" dirty="0">
                <a:solidFill>
                  <a:srgbClr val="000000"/>
                </a:solidFill>
                <a:sym typeface="Arial" pitchFamily="34" charset="0"/>
              </a:rPr>
              <a:t>Thy </a:t>
            </a:r>
            <a:r>
              <a:rPr lang="en-US" sz="3400" b="1" dirty="0" smtClean="0">
                <a:solidFill>
                  <a:srgbClr val="000000"/>
                </a:solidFill>
                <a:sym typeface="Arial" pitchFamily="34" charset="0"/>
              </a:rPr>
              <a:t>power </a:t>
            </a:r>
            <a:r>
              <a:rPr lang="en-US" sz="3400" b="1" dirty="0">
                <a:solidFill>
                  <a:srgbClr val="000000"/>
                </a:solidFill>
                <a:sym typeface="Arial" pitchFamily="34" charset="0"/>
              </a:rPr>
              <a:t>throughout the</a:t>
            </a:r>
            <a:br>
              <a:rPr lang="en-US" sz="3400" b="1" dirty="0">
                <a:solidFill>
                  <a:srgbClr val="000000"/>
                </a:solidFill>
                <a:sym typeface="Arial" pitchFamily="34" charset="0"/>
              </a:rPr>
            </a:br>
            <a:r>
              <a:rPr lang="en-US" sz="3400" b="1" dirty="0">
                <a:solidFill>
                  <a:srgbClr val="000000"/>
                </a:solidFill>
                <a:sym typeface="Arial" pitchFamily="34" charset="0"/>
              </a:rPr>
              <a:t>Universe displayed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1625" y="1191728"/>
            <a:ext cx="8068469" cy="2383455"/>
          </a:xfrm>
          <a:prstGeom prst="rect">
            <a:avLst/>
          </a:prstGeom>
          <a:noFill/>
          <a:ln w="9525">
            <a:noFill/>
            <a:miter lim="800000"/>
            <a:headEnd/>
            <a:tailEnd/>
          </a:ln>
        </p:spPr>
        <p:txBody>
          <a:bodyPr wrap="none"/>
          <a:lstStyle/>
          <a:p>
            <a:pPr algn="ctr"/>
            <a:r>
              <a:rPr lang="en-US" sz="3400" b="1" dirty="0">
                <a:solidFill>
                  <a:srgbClr val="000000"/>
                </a:solidFill>
                <a:effectLst/>
                <a:latin typeface="Calibri" pitchFamily="34" charset="0"/>
                <a:sym typeface="Arial" charset="0"/>
              </a:rPr>
              <a:t>At Your name </a:t>
            </a:r>
          </a:p>
          <a:p>
            <a:pPr algn="ctr"/>
            <a:r>
              <a:rPr lang="en-US" sz="3400" b="1" dirty="0">
                <a:solidFill>
                  <a:srgbClr val="000000"/>
                </a:solidFill>
                <a:effectLst/>
                <a:latin typeface="Calibri" pitchFamily="34" charset="0"/>
                <a:sym typeface="Arial" charset="0"/>
              </a:rPr>
              <a:t>Angels will bow </a:t>
            </a:r>
          </a:p>
          <a:p>
            <a:pPr algn="ctr"/>
            <a:r>
              <a:rPr lang="en-US" sz="3400" b="1" dirty="0">
                <a:solidFill>
                  <a:srgbClr val="000000"/>
                </a:solidFill>
                <a:effectLst/>
                <a:latin typeface="Calibri" pitchFamily="34" charset="0"/>
                <a:sym typeface="Arial" charset="0"/>
              </a:rPr>
              <a:t>The earth will rejoice</a:t>
            </a:r>
            <a:br>
              <a:rPr lang="en-US" sz="3400" b="1" dirty="0">
                <a:solidFill>
                  <a:srgbClr val="000000"/>
                </a:solidFill>
                <a:effectLst/>
                <a:latin typeface="Calibri" pitchFamily="34" charset="0"/>
                <a:sym typeface="Arial" charset="0"/>
              </a:rPr>
            </a:br>
            <a:r>
              <a:rPr lang="en-US" sz="3400" b="1" dirty="0">
                <a:solidFill>
                  <a:srgbClr val="000000"/>
                </a:solidFill>
                <a:effectLst/>
                <a:latin typeface="Calibri" pitchFamily="34" charset="0"/>
                <a:sym typeface="Arial" charset="0"/>
              </a:rPr>
              <a:t>Your people cry out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04800" y="1028876"/>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sym typeface="Arial" pitchFamily="34" charset="0"/>
              </a:rPr>
              <a:t>Then sings my </a:t>
            </a:r>
            <a:r>
              <a:rPr lang="en-US" sz="3400" b="1" dirty="0" smtClean="0">
                <a:solidFill>
                  <a:srgbClr val="000000"/>
                </a:solidFill>
                <a:sym typeface="Arial" pitchFamily="34" charset="0"/>
              </a:rPr>
              <a:t>soul</a:t>
            </a:r>
            <a:br>
              <a:rPr lang="en-US" sz="3400" b="1" dirty="0" smtClean="0">
                <a:solidFill>
                  <a:srgbClr val="000000"/>
                </a:solidFill>
                <a:sym typeface="Arial" pitchFamily="34" charset="0"/>
              </a:rPr>
            </a:br>
            <a:r>
              <a:rPr lang="en-US" sz="3400" b="1" dirty="0" smtClean="0">
                <a:solidFill>
                  <a:srgbClr val="000000"/>
                </a:solidFill>
                <a:sym typeface="Arial" pitchFamily="34" charset="0"/>
              </a:rPr>
              <a:t>My </a:t>
            </a:r>
            <a:r>
              <a:rPr lang="en-US" sz="3400" b="1" dirty="0">
                <a:solidFill>
                  <a:srgbClr val="000000"/>
                </a:solidFill>
                <a:sym typeface="Arial" pitchFamily="34" charset="0"/>
              </a:rPr>
              <a:t>Savior, </a:t>
            </a:r>
            <a:r>
              <a:rPr lang="en-US" sz="3400" b="1" dirty="0" smtClean="0">
                <a:solidFill>
                  <a:srgbClr val="000000"/>
                </a:solidFill>
                <a:sym typeface="Arial" pitchFamily="34" charset="0"/>
              </a:rPr>
              <a:t>God to </a:t>
            </a:r>
            <a:r>
              <a:rPr lang="en-US" sz="3400" b="1" dirty="0">
                <a:solidFill>
                  <a:srgbClr val="000000"/>
                </a:solidFill>
                <a:sym typeface="Arial" pitchFamily="34" charset="0"/>
              </a:rPr>
              <a:t>Thee</a:t>
            </a:r>
            <a:br>
              <a:rPr lang="en-US" sz="3400" b="1" dirty="0">
                <a:solidFill>
                  <a:srgbClr val="000000"/>
                </a:solidFill>
                <a:sym typeface="Arial" pitchFamily="34" charset="0"/>
              </a:rPr>
            </a:br>
            <a:r>
              <a:rPr lang="en-US" sz="3400" b="1" dirty="0">
                <a:solidFill>
                  <a:srgbClr val="000000"/>
                </a:solidFill>
                <a:sym typeface="Arial" pitchFamily="34" charset="0"/>
              </a:rPr>
              <a:t>How great Thou </a:t>
            </a:r>
            <a:r>
              <a:rPr lang="en-US" sz="3400" b="1" dirty="0" smtClean="0">
                <a:solidFill>
                  <a:srgbClr val="000000"/>
                </a:solidFill>
                <a:sym typeface="Arial" pitchFamily="34" charset="0"/>
              </a:rPr>
              <a:t>art </a:t>
            </a:r>
            <a:br>
              <a:rPr lang="en-US" sz="3400" b="1" dirty="0" smtClean="0">
                <a:solidFill>
                  <a:srgbClr val="000000"/>
                </a:solidFill>
                <a:sym typeface="Arial" pitchFamily="34" charset="0"/>
              </a:rPr>
            </a:br>
            <a:r>
              <a:rPr lang="en-US" sz="3400" b="1" dirty="0" smtClean="0">
                <a:solidFill>
                  <a:srgbClr val="000000"/>
                </a:solidFill>
                <a:sym typeface="Arial" pitchFamily="34" charset="0"/>
              </a:rPr>
              <a:t>How </a:t>
            </a:r>
            <a:r>
              <a:rPr lang="en-US" sz="3400" b="1" dirty="0">
                <a:solidFill>
                  <a:srgbClr val="000000"/>
                </a:solidFill>
                <a:sym typeface="Arial" pitchFamily="34" charset="0"/>
              </a:rPr>
              <a:t>great Thou art</a:t>
            </a:r>
            <a:br>
              <a:rPr lang="en-US" sz="3400" b="1" dirty="0">
                <a:solidFill>
                  <a:srgbClr val="000000"/>
                </a:solidFill>
                <a:sym typeface="Arial" pitchFamily="34" charset="0"/>
              </a:rPr>
            </a:br>
            <a:r>
              <a:rPr lang="en-US" sz="3000" b="1" dirty="0" smtClean="0">
                <a:solidFill>
                  <a:srgbClr val="000000"/>
                </a:solidFill>
                <a:sym typeface="Arial" pitchFamily="34" charset="0"/>
              </a:rPr>
              <a:t>(repeat)</a:t>
            </a:r>
            <a:endParaRPr lang="en-US" sz="3000" b="1" dirty="0">
              <a:solidFill>
                <a:srgbClr val="000000"/>
              </a:solidFill>
              <a:sym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lIns="79040" tIns="39521" rIns="79040" bIns="39521"/>
          <a:lstStyle/>
          <a:p>
            <a:pPr algn="ctr"/>
            <a:r>
              <a:rPr lang="en-US" sz="3400" b="1" dirty="0" smtClean="0">
                <a:solidFill>
                  <a:srgbClr val="000000"/>
                </a:solidFill>
                <a:sym typeface="Arial" pitchFamily="34" charset="0"/>
              </a:rPr>
              <a:t>When Christ shall come</a:t>
            </a:r>
          </a:p>
          <a:p>
            <a:pPr algn="ctr"/>
            <a:r>
              <a:rPr lang="en-US" sz="3400" b="1" dirty="0" smtClean="0">
                <a:solidFill>
                  <a:srgbClr val="000000"/>
                </a:solidFill>
                <a:sym typeface="Arial" pitchFamily="34" charset="0"/>
              </a:rPr>
              <a:t>With shout of acclamation</a:t>
            </a:r>
          </a:p>
          <a:p>
            <a:pPr algn="ctr"/>
            <a:r>
              <a:rPr lang="en-US" sz="3400" b="1" dirty="0" smtClean="0">
                <a:solidFill>
                  <a:srgbClr val="000000"/>
                </a:solidFill>
                <a:sym typeface="Arial" pitchFamily="34" charset="0"/>
              </a:rPr>
              <a:t>And take me home</a:t>
            </a:r>
          </a:p>
          <a:p>
            <a:pPr algn="ctr"/>
            <a:r>
              <a:rPr lang="en-US" sz="3400" b="1" dirty="0" smtClean="0">
                <a:solidFill>
                  <a:srgbClr val="000000"/>
                </a:solidFill>
                <a:sym typeface="Arial" pitchFamily="34" charset="0"/>
              </a:rPr>
              <a:t>What joy shall fill my heart</a:t>
            </a:r>
            <a:endParaRPr lang="en-US" sz="3400" b="1" dirty="0">
              <a:solidFill>
                <a:srgbClr val="000000"/>
              </a:solidFill>
              <a:sym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lIns="79040" tIns="39521" rIns="79040" bIns="39521"/>
          <a:lstStyle/>
          <a:p>
            <a:pPr algn="ctr"/>
            <a:r>
              <a:rPr lang="en-US" sz="3400" b="1" dirty="0" smtClean="0">
                <a:solidFill>
                  <a:srgbClr val="000000"/>
                </a:solidFill>
                <a:sym typeface="Arial" pitchFamily="34" charset="0"/>
              </a:rPr>
              <a:t>Then I shall bow</a:t>
            </a:r>
          </a:p>
          <a:p>
            <a:pPr algn="ctr"/>
            <a:r>
              <a:rPr lang="en-US" sz="3400" b="1" dirty="0" smtClean="0">
                <a:solidFill>
                  <a:srgbClr val="000000"/>
                </a:solidFill>
                <a:sym typeface="Arial" pitchFamily="34" charset="0"/>
              </a:rPr>
              <a:t>In humble adoration</a:t>
            </a:r>
          </a:p>
          <a:p>
            <a:pPr algn="ctr"/>
            <a:r>
              <a:rPr lang="en-US" sz="3400" b="1" dirty="0" smtClean="0">
                <a:solidFill>
                  <a:srgbClr val="000000"/>
                </a:solidFill>
                <a:sym typeface="Arial" pitchFamily="34" charset="0"/>
              </a:rPr>
              <a:t>And there proclaim</a:t>
            </a:r>
          </a:p>
          <a:p>
            <a:pPr algn="ctr"/>
            <a:r>
              <a:rPr lang="en-US" sz="3400" b="1" dirty="0" smtClean="0">
                <a:solidFill>
                  <a:srgbClr val="000000"/>
                </a:solidFill>
                <a:sym typeface="Arial" pitchFamily="34" charset="0"/>
              </a:rPr>
              <a:t>My God, how great Thou art</a:t>
            </a:r>
            <a:endParaRPr lang="en-US" sz="3400" b="1" dirty="0">
              <a:solidFill>
                <a:srgbClr val="000000"/>
              </a:solidFill>
              <a:sym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04800" y="1028876"/>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sym typeface="Arial" pitchFamily="34" charset="0"/>
              </a:rPr>
              <a:t>Then sings my </a:t>
            </a:r>
            <a:r>
              <a:rPr lang="en-US" sz="3400" b="1" dirty="0" smtClean="0">
                <a:solidFill>
                  <a:srgbClr val="000000"/>
                </a:solidFill>
                <a:sym typeface="Arial" pitchFamily="34" charset="0"/>
              </a:rPr>
              <a:t>soul</a:t>
            </a:r>
            <a:br>
              <a:rPr lang="en-US" sz="3400" b="1" dirty="0" smtClean="0">
                <a:solidFill>
                  <a:srgbClr val="000000"/>
                </a:solidFill>
                <a:sym typeface="Arial" pitchFamily="34" charset="0"/>
              </a:rPr>
            </a:br>
            <a:r>
              <a:rPr lang="en-US" sz="3400" b="1" dirty="0" smtClean="0">
                <a:solidFill>
                  <a:srgbClr val="000000"/>
                </a:solidFill>
                <a:sym typeface="Arial" pitchFamily="34" charset="0"/>
              </a:rPr>
              <a:t>My </a:t>
            </a:r>
            <a:r>
              <a:rPr lang="en-US" sz="3400" b="1" dirty="0">
                <a:solidFill>
                  <a:srgbClr val="000000"/>
                </a:solidFill>
                <a:sym typeface="Arial" pitchFamily="34" charset="0"/>
              </a:rPr>
              <a:t>Savior, </a:t>
            </a:r>
            <a:r>
              <a:rPr lang="en-US" sz="3400" b="1" dirty="0" smtClean="0">
                <a:solidFill>
                  <a:srgbClr val="000000"/>
                </a:solidFill>
                <a:sym typeface="Arial" pitchFamily="34" charset="0"/>
              </a:rPr>
              <a:t>God to </a:t>
            </a:r>
            <a:r>
              <a:rPr lang="en-US" sz="3400" b="1" dirty="0">
                <a:solidFill>
                  <a:srgbClr val="000000"/>
                </a:solidFill>
                <a:sym typeface="Arial" pitchFamily="34" charset="0"/>
              </a:rPr>
              <a:t>Thee</a:t>
            </a:r>
            <a:br>
              <a:rPr lang="en-US" sz="3400" b="1" dirty="0">
                <a:solidFill>
                  <a:srgbClr val="000000"/>
                </a:solidFill>
                <a:sym typeface="Arial" pitchFamily="34" charset="0"/>
              </a:rPr>
            </a:br>
            <a:r>
              <a:rPr lang="en-US" sz="3400" b="1" dirty="0">
                <a:solidFill>
                  <a:srgbClr val="000000"/>
                </a:solidFill>
                <a:sym typeface="Arial" pitchFamily="34" charset="0"/>
              </a:rPr>
              <a:t>How great Thou </a:t>
            </a:r>
            <a:r>
              <a:rPr lang="en-US" sz="3400" b="1" dirty="0" smtClean="0">
                <a:solidFill>
                  <a:srgbClr val="000000"/>
                </a:solidFill>
                <a:sym typeface="Arial" pitchFamily="34" charset="0"/>
              </a:rPr>
              <a:t>art </a:t>
            </a:r>
            <a:br>
              <a:rPr lang="en-US" sz="3400" b="1" dirty="0" smtClean="0">
                <a:solidFill>
                  <a:srgbClr val="000000"/>
                </a:solidFill>
                <a:sym typeface="Arial" pitchFamily="34" charset="0"/>
              </a:rPr>
            </a:br>
            <a:r>
              <a:rPr lang="en-US" sz="3400" b="1" dirty="0" smtClean="0">
                <a:solidFill>
                  <a:srgbClr val="000000"/>
                </a:solidFill>
                <a:sym typeface="Arial" pitchFamily="34" charset="0"/>
              </a:rPr>
              <a:t>How </a:t>
            </a:r>
            <a:r>
              <a:rPr lang="en-US" sz="3400" b="1" dirty="0">
                <a:solidFill>
                  <a:srgbClr val="000000"/>
                </a:solidFill>
                <a:sym typeface="Arial" pitchFamily="34" charset="0"/>
              </a:rPr>
              <a:t>great Thou art</a:t>
            </a:r>
            <a:br>
              <a:rPr lang="en-US" sz="3400" b="1" dirty="0">
                <a:solidFill>
                  <a:srgbClr val="000000"/>
                </a:solidFill>
                <a:sym typeface="Arial" pitchFamily="34" charset="0"/>
              </a:rPr>
            </a:br>
            <a:r>
              <a:rPr lang="en-US" sz="3000" b="1" dirty="0" smtClean="0">
                <a:solidFill>
                  <a:srgbClr val="000000"/>
                </a:solidFill>
                <a:sym typeface="Arial" pitchFamily="34" charset="0"/>
              </a:rPr>
              <a:t>(repeat)</a:t>
            </a:r>
            <a:endParaRPr lang="en-US" sz="3000" b="1" dirty="0">
              <a:solidFill>
                <a:srgbClr val="000000"/>
              </a:solidFill>
              <a:sym typeface="Arial" pitchFamily="34" charset="0"/>
            </a:endParaRPr>
          </a:p>
        </p:txBody>
      </p:sp>
      <p:sp>
        <p:nvSpPr>
          <p:cNvPr id="3" name="Rectangle 3"/>
          <p:cNvSpPr>
            <a:spLocks noChangeArrowheads="1"/>
          </p:cNvSpPr>
          <p:nvPr/>
        </p:nvSpPr>
        <p:spPr bwMode="auto">
          <a:xfrm>
            <a:off x="301626" y="4250531"/>
            <a:ext cx="8068469" cy="119173"/>
          </a:xfrm>
          <a:prstGeom prst="rect">
            <a:avLst/>
          </a:prstGeom>
          <a:noFill/>
          <a:ln w="9525">
            <a:noFill/>
            <a:miter lim="800000"/>
            <a:headEnd/>
            <a:tailEnd/>
          </a:ln>
          <a:effectLst/>
        </p:spPr>
        <p:txBody>
          <a:bodyPr wrap="none" lIns="79040" tIns="39521" rIns="79040" bIns="39521" anchor="ctr"/>
          <a:lstStyle/>
          <a:p>
            <a:pPr algn="ctr"/>
            <a:r>
              <a:rPr lang="en-US" sz="1700" dirty="0">
                <a:solidFill>
                  <a:srgbClr val="000000"/>
                </a:solidFill>
                <a:sym typeface="Arial" pitchFamily="34" charset="0"/>
              </a:rPr>
              <a:t>Stuart K. Hine</a:t>
            </a:r>
          </a:p>
        </p:txBody>
      </p:sp>
      <p:sp>
        <p:nvSpPr>
          <p:cNvPr id="4" name="Rectangle 4"/>
          <p:cNvSpPr>
            <a:spLocks noChangeArrowheads="1"/>
          </p:cNvSpPr>
          <p:nvPr/>
        </p:nvSpPr>
        <p:spPr bwMode="auto">
          <a:xfrm>
            <a:off x="301626" y="4429290"/>
            <a:ext cx="8068469" cy="119173"/>
          </a:xfrm>
          <a:prstGeom prst="rect">
            <a:avLst/>
          </a:prstGeom>
          <a:noFill/>
          <a:ln w="9525">
            <a:noFill/>
            <a:miter lim="800000"/>
            <a:headEnd/>
            <a:tailEnd/>
          </a:ln>
          <a:effectLst/>
        </p:spPr>
        <p:txBody>
          <a:bodyPr wrap="none" lIns="79040" tIns="39521" rIns="79040" bIns="39521" anchor="ctr"/>
          <a:lstStyle/>
          <a:p>
            <a:pPr algn="ctr"/>
            <a:r>
              <a:rPr lang="en-US" sz="1700" dirty="0">
                <a:solidFill>
                  <a:srgbClr val="000000"/>
                </a:solidFill>
                <a:sym typeface="Arial" pitchFamily="34" charset="0"/>
              </a:rPr>
              <a:t>1949, 1953 Stuart Hine Trust</a:t>
            </a:r>
          </a:p>
        </p:txBody>
      </p:sp>
      <p:sp>
        <p:nvSpPr>
          <p:cNvPr id="5" name="Rectangle 5"/>
          <p:cNvSpPr>
            <a:spLocks noChangeArrowheads="1"/>
          </p:cNvSpPr>
          <p:nvPr/>
        </p:nvSpPr>
        <p:spPr bwMode="auto">
          <a:xfrm>
            <a:off x="301626" y="4608048"/>
            <a:ext cx="8068469" cy="119173"/>
          </a:xfrm>
          <a:prstGeom prst="rect">
            <a:avLst/>
          </a:prstGeom>
          <a:noFill/>
          <a:ln w="9525">
            <a:noFill/>
            <a:miter lim="800000"/>
            <a:headEnd/>
            <a:tailEnd/>
          </a:ln>
          <a:effectLst/>
        </p:spPr>
        <p:txBody>
          <a:bodyPr wrap="none" lIns="79040" tIns="39521" rIns="79040" bIns="39521" anchor="ctr"/>
          <a:lstStyle/>
          <a:p>
            <a:pPr algn="ctr"/>
            <a:r>
              <a:rPr lang="en-US" sz="1700" dirty="0">
                <a:solidFill>
                  <a:srgbClr val="000000"/>
                </a:solidFill>
                <a:sym typeface="Arial" pitchFamily="34" charset="0"/>
              </a:rPr>
              <a:t>CCLI 78316</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17837"/>
            <a:ext cx="8305800" cy="2727334"/>
          </a:xfrm>
          <a:prstGeom prst="round2DiagRect">
            <a:avLst/>
          </a:prstGeom>
          <a:noFill/>
        </p:spPr>
        <p:txBody>
          <a:bodyPr wrap="square">
            <a:spAutoFit/>
          </a:bodyPr>
          <a:lstStyle/>
          <a:p>
            <a:r>
              <a:rPr lang="en-US" sz="4000" b="1" dirty="0">
                <a:solidFill>
                  <a:schemeClr val="bg1"/>
                </a:solidFill>
              </a:rPr>
              <a:t>Let us serve </a:t>
            </a:r>
            <a:r>
              <a:rPr lang="en-US" sz="4000" b="1" dirty="0" smtClean="0">
                <a:solidFill>
                  <a:schemeClr val="bg1"/>
                </a:solidFill>
              </a:rPr>
              <a:t>you</a:t>
            </a:r>
            <a:r>
              <a:rPr lang="en-US" sz="4000" b="1" dirty="0">
                <a:solidFill>
                  <a:schemeClr val="bg1"/>
                </a:solidFill>
              </a:rPr>
              <a:t>!</a:t>
            </a: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If </a:t>
            </a:r>
            <a:r>
              <a:rPr lang="en-US" sz="4000" b="1" dirty="0">
                <a:solidFill>
                  <a:schemeClr val="bg1"/>
                </a:solidFill>
              </a:rPr>
              <a:t>you plan to attend the </a:t>
            </a:r>
            <a:r>
              <a:rPr lang="en-US" sz="4000" b="1" dirty="0" smtClean="0">
                <a:solidFill>
                  <a:schemeClr val="bg1"/>
                </a:solidFill>
              </a:rPr>
              <a:t>8:15 service with kids, please </a:t>
            </a:r>
            <a:r>
              <a:rPr lang="en-US" sz="4000" b="1" dirty="0">
                <a:solidFill>
                  <a:schemeClr val="bg1"/>
                </a:solidFill>
              </a:rPr>
              <a:t>let us </a:t>
            </a:r>
            <a:r>
              <a:rPr lang="en-US" sz="4000" b="1" dirty="0" smtClean="0">
                <a:solidFill>
                  <a:schemeClr val="bg1"/>
                </a:solidFill>
              </a:rPr>
              <a:t>know!</a:t>
            </a:r>
            <a:r>
              <a:rPr lang="en-US" sz="3500" b="1" dirty="0">
                <a:solidFill>
                  <a:schemeClr val="bg1"/>
                </a:solidFill>
              </a:rPr>
              <a:t/>
            </a:r>
            <a:br>
              <a:rPr lang="en-US" sz="3500" b="1" dirty="0">
                <a:solidFill>
                  <a:schemeClr val="bg1"/>
                </a:solidFill>
              </a:rPr>
            </a:br>
            <a:r>
              <a:rPr lang="en-US" sz="3500" b="1" u="sng" dirty="0">
                <a:solidFill>
                  <a:schemeClr val="bg1"/>
                </a:solidFill>
              </a:rPr>
              <a:t>E</a:t>
            </a:r>
            <a:r>
              <a:rPr lang="en-US" sz="3500" b="1" u="sng" dirty="0" smtClean="0">
                <a:solidFill>
                  <a:schemeClr val="bg1"/>
                </a:solidFill>
              </a:rPr>
              <a:t>mail</a:t>
            </a:r>
            <a:r>
              <a:rPr lang="en-US" sz="3500" b="1" u="sng" dirty="0">
                <a:solidFill>
                  <a:schemeClr val="bg1"/>
                </a:solidFill>
              </a:rPr>
              <a:t> </a:t>
            </a:r>
            <a:r>
              <a:rPr lang="en-US" sz="3500" b="1" u="sng" dirty="0" smtClean="0">
                <a:solidFill>
                  <a:schemeClr val="bg1"/>
                </a:solidFill>
              </a:rPr>
              <a:t>Pam at pamc@tbcweb.org</a:t>
            </a:r>
            <a:endParaRPr lang="en-US" sz="3500" b="1" u="sn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1219200" y="1552515"/>
            <a:ext cx="6398421" cy="163121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Awe of </a:t>
            </a:r>
          </a:p>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Our Captain</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1219200" y="1552515"/>
            <a:ext cx="6398421" cy="163121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Awe of </a:t>
            </a:r>
          </a:p>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Our Captain</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1600200" y="1964531"/>
            <a:ext cx="5791200" cy="868323"/>
          </a:xfrm>
          <a:prstGeom prst="roundRect">
            <a:avLst/>
          </a:prstGeom>
          <a:solidFill>
            <a:schemeClr val="accent2"/>
          </a:solidFill>
        </p:spPr>
        <p:txBody>
          <a:bodyPr wrap="square" rtlCol="0">
            <a:spAutoFit/>
          </a:bodyPr>
          <a:lstStyle/>
          <a:p>
            <a:pPr algn="ctr"/>
            <a:r>
              <a:rPr lang="en-US"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rPr>
              <a:t>What is true worship?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762000" y="974943"/>
            <a:ext cx="7391400" cy="3046988"/>
          </a:xfrm>
          <a:prstGeom prst="rect">
            <a:avLst/>
          </a:prstGeom>
        </p:spPr>
        <p:txBody>
          <a:bodyPr wrap="square">
            <a:spAutoFit/>
          </a:bodyPr>
          <a:lstStyle/>
          <a:p>
            <a:pPr algn="ctr"/>
            <a:r>
              <a:rPr lang="en-US" sz="3200" b="1" i="1" dirty="0" smtClean="0">
                <a:latin typeface="+mj-lt"/>
              </a:rPr>
              <a:t>“Worship is not just a specific act. </a:t>
            </a:r>
          </a:p>
          <a:p>
            <a:pPr algn="ctr"/>
            <a:r>
              <a:rPr lang="en-US" sz="3200" b="1" i="1" dirty="0" smtClean="0">
                <a:latin typeface="+mj-lt"/>
              </a:rPr>
              <a:t>It is also a lifestyle. </a:t>
            </a:r>
          </a:p>
          <a:p>
            <a:pPr algn="ctr"/>
            <a:r>
              <a:rPr lang="en-US" sz="3200" b="1" i="1" dirty="0" smtClean="0">
                <a:latin typeface="+mj-lt"/>
              </a:rPr>
              <a:t>Worship is a specific act of bowing my knees and declaring, ‘Holy, Holy, Holy.’</a:t>
            </a:r>
            <a:r>
              <a:rPr lang="en-US" sz="3200" dirty="0" smtClean="0">
                <a:latin typeface="+mj-lt"/>
              </a:rPr>
              <a:t> </a:t>
            </a:r>
            <a:r>
              <a:rPr lang="en-US" sz="3200" b="1" i="1" dirty="0" smtClean="0">
                <a:latin typeface="+mj-lt"/>
              </a:rPr>
              <a:t>Worship is also a lifestyle of bowing my life and living ‘Holy, Holy, Holy.’”   </a:t>
            </a:r>
            <a:endParaRPr lang="en-US" sz="3200" dirty="0">
              <a:latin typeface="+mj-lt"/>
            </a:endParaRPr>
          </a:p>
        </p:txBody>
      </p:sp>
      <p:sp>
        <p:nvSpPr>
          <p:cNvPr id="3" name="Rectangle 2"/>
          <p:cNvSpPr/>
          <p:nvPr/>
        </p:nvSpPr>
        <p:spPr>
          <a:xfrm>
            <a:off x="2743200" y="3999845"/>
            <a:ext cx="3505200" cy="707886"/>
          </a:xfrm>
          <a:prstGeom prst="rect">
            <a:avLst/>
          </a:prstGeom>
        </p:spPr>
        <p:txBody>
          <a:bodyPr wrap="square">
            <a:spAutoFit/>
          </a:bodyPr>
          <a:lstStyle/>
          <a:p>
            <a:pPr algn="ctr"/>
            <a:r>
              <a:rPr lang="en-US" sz="2000" b="1" i="1" dirty="0" smtClean="0"/>
              <a:t>Linda </a:t>
            </a:r>
            <a:r>
              <a:rPr lang="en-US" sz="2000" b="1" i="1" dirty="0" err="1" smtClean="0"/>
              <a:t>Dillow</a:t>
            </a:r>
            <a:r>
              <a:rPr lang="en-US" sz="2000" b="1" i="1" dirty="0" smtClean="0"/>
              <a:t> </a:t>
            </a:r>
          </a:p>
          <a:p>
            <a:pPr algn="ctr"/>
            <a:r>
              <a:rPr lang="en-US" sz="2000" b="1" i="1" u="sng" dirty="0" smtClean="0"/>
              <a:t>Satisfy My Thirsty Soul</a:t>
            </a:r>
            <a:r>
              <a:rPr lang="en-US" sz="2000" b="1" i="1" dirty="0" smtClean="0"/>
              <a:t>   </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01625" y="1191728"/>
            <a:ext cx="8068469" cy="2383455"/>
          </a:xfrm>
          <a:prstGeom prst="rect">
            <a:avLst/>
          </a:prstGeom>
          <a:noFill/>
          <a:ln w="9525">
            <a:noFill/>
            <a:miter lim="800000"/>
            <a:headEnd/>
            <a:tailEnd/>
          </a:ln>
        </p:spPr>
        <p:txBody>
          <a:bodyPr wrap="none"/>
          <a:lstStyle/>
          <a:p>
            <a:pPr algn="ctr"/>
            <a:r>
              <a:rPr lang="en-US" sz="3400" b="1" dirty="0">
                <a:solidFill>
                  <a:srgbClr val="000000"/>
                </a:solidFill>
                <a:latin typeface="Calibri" pitchFamily="34" charset="0"/>
                <a:sym typeface="Arial" charset="0"/>
              </a:rPr>
              <a:t>Lord of all the earth</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We'll shout Your name, shout Your name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Filling up the skies with</a:t>
            </a:r>
          </a:p>
          <a:p>
            <a:pPr algn="ctr"/>
            <a:r>
              <a:rPr lang="en-US" sz="3400" b="1" dirty="0">
                <a:solidFill>
                  <a:srgbClr val="000000"/>
                </a:solidFill>
                <a:latin typeface="Calibri" pitchFamily="34" charset="0"/>
                <a:sym typeface="Arial" charset="0"/>
              </a:rPr>
              <a:t>Endless praise, endless praise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33400" y="1150679"/>
            <a:ext cx="8153400" cy="3785652"/>
          </a:xfrm>
          <a:prstGeom prst="rect">
            <a:avLst/>
          </a:prstGeom>
        </p:spPr>
        <p:txBody>
          <a:bodyPr wrap="square">
            <a:spAutoFit/>
          </a:bodyPr>
          <a:lstStyle/>
          <a:p>
            <a:r>
              <a:rPr lang="en-US" sz="3000" b="1" dirty="0" smtClean="0"/>
              <a:t>”</a:t>
            </a:r>
            <a:r>
              <a:rPr lang="en-US" sz="3000" b="1" i="1" dirty="0" smtClean="0"/>
              <a:t>Worship is different from prayers of petition, where we ask God to do something for someone, either for us or for someone else.</a:t>
            </a:r>
            <a:endParaRPr lang="en-US" sz="3000" dirty="0" smtClean="0"/>
          </a:p>
          <a:p>
            <a:r>
              <a:rPr lang="en-US" sz="3000" b="1" i="1" dirty="0" smtClean="0"/>
              <a:t> It is also different from prayers of thanksgiving, where we focus on what He has done for us.</a:t>
            </a:r>
            <a:endParaRPr lang="en-US" sz="3000" dirty="0" smtClean="0"/>
          </a:p>
          <a:p>
            <a:endParaRPr lang="en-US" sz="3000" dirty="0" smtClean="0"/>
          </a:p>
          <a:p>
            <a:r>
              <a:rPr lang="en-US" sz="3000" dirty="0" smtClean="0"/>
              <a:t/>
            </a:r>
            <a:br>
              <a:rPr lang="en-US" sz="3000" dirty="0" smtClean="0"/>
            </a:br>
            <a:endParaRPr lang="en-US" sz="3000" dirty="0"/>
          </a:p>
        </p:txBody>
      </p:sp>
      <p:sp>
        <p:nvSpPr>
          <p:cNvPr id="3" name="Rectangle 2"/>
          <p:cNvSpPr/>
          <p:nvPr/>
        </p:nvSpPr>
        <p:spPr>
          <a:xfrm>
            <a:off x="3397661" y="4098131"/>
            <a:ext cx="2012539" cy="523220"/>
          </a:xfrm>
          <a:prstGeom prst="rect">
            <a:avLst/>
          </a:prstGeom>
        </p:spPr>
        <p:txBody>
          <a:bodyPr wrap="none">
            <a:spAutoFit/>
          </a:bodyPr>
          <a:lstStyle/>
          <a:p>
            <a:r>
              <a:rPr lang="en-US" sz="2800" b="1" i="1" dirty="0" smtClean="0"/>
              <a:t>Bev </a:t>
            </a:r>
            <a:r>
              <a:rPr lang="en-US" sz="2800" b="1" i="1" dirty="0" err="1" smtClean="0"/>
              <a:t>DeSalvo</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33400" y="1050131"/>
            <a:ext cx="8153400" cy="4247317"/>
          </a:xfrm>
          <a:prstGeom prst="rect">
            <a:avLst/>
          </a:prstGeom>
        </p:spPr>
        <p:txBody>
          <a:bodyPr wrap="square">
            <a:spAutoFit/>
          </a:bodyPr>
          <a:lstStyle/>
          <a:p>
            <a:r>
              <a:rPr lang="en-US" sz="3000" b="1" i="1" dirty="0" smtClean="0"/>
              <a:t>In worship, we simply adore God by focusing on who He truly is. These insightful words from A.P. Gibbs helped me understand this more clearly,</a:t>
            </a:r>
            <a:endParaRPr lang="en-US" sz="3000" dirty="0" smtClean="0"/>
          </a:p>
          <a:p>
            <a:r>
              <a:rPr lang="en-US" sz="3000" b="1" i="1" dirty="0" smtClean="0"/>
              <a:t>‘In prayer we are occupied with our needs, in thanksgiving we are occupied with our blessings, but in worship we are totally occupied with God Himself.’”  </a:t>
            </a:r>
            <a:endParaRPr lang="en-US" sz="3000" dirty="0" smtClean="0"/>
          </a:p>
          <a:p>
            <a:r>
              <a:rPr lang="en-US" sz="3000" dirty="0" smtClean="0"/>
              <a:t/>
            </a:r>
            <a:br>
              <a:rPr lang="en-US" sz="3000" dirty="0" smtClean="0"/>
            </a:br>
            <a:endParaRPr lang="en-US" sz="3000" dirty="0"/>
          </a:p>
        </p:txBody>
      </p:sp>
      <p:sp>
        <p:nvSpPr>
          <p:cNvPr id="3" name="Rectangle 2"/>
          <p:cNvSpPr/>
          <p:nvPr/>
        </p:nvSpPr>
        <p:spPr>
          <a:xfrm>
            <a:off x="3397661" y="4098131"/>
            <a:ext cx="2012539" cy="523220"/>
          </a:xfrm>
          <a:prstGeom prst="rect">
            <a:avLst/>
          </a:prstGeom>
        </p:spPr>
        <p:txBody>
          <a:bodyPr wrap="none">
            <a:spAutoFit/>
          </a:bodyPr>
          <a:lstStyle/>
          <a:p>
            <a:r>
              <a:rPr lang="en-US" sz="2800" b="1" i="1" dirty="0" smtClean="0"/>
              <a:t>Bev </a:t>
            </a:r>
            <a:r>
              <a:rPr lang="en-US" sz="2800" b="1" i="1" dirty="0" err="1" smtClean="0"/>
              <a:t>DeSalvo</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609600" y="1278731"/>
            <a:ext cx="6705600" cy="1569660"/>
          </a:xfrm>
          <a:prstGeom prst="rect">
            <a:avLst/>
          </a:prstGeom>
        </p:spPr>
        <p:txBody>
          <a:bodyPr wrap="square">
            <a:spAutoFit/>
          </a:bodyPr>
          <a:lstStyle/>
          <a:p>
            <a:r>
              <a:rPr lang="en-US" sz="3200" b="1" dirty="0" smtClean="0"/>
              <a:t>“You created everything </a:t>
            </a:r>
            <a:br>
              <a:rPr lang="en-US" sz="3200" b="1" dirty="0" smtClean="0"/>
            </a:br>
            <a:r>
              <a:rPr lang="en-US" sz="3200" b="1" dirty="0" smtClean="0"/>
              <a:t>and it is for your pleasure </a:t>
            </a:r>
          </a:p>
          <a:p>
            <a:r>
              <a:rPr lang="en-US" sz="3200" b="1" dirty="0" smtClean="0"/>
              <a:t>that they exist and were created.” </a:t>
            </a:r>
            <a:endParaRPr lang="en-US" sz="3200" dirty="0"/>
          </a:p>
        </p:txBody>
      </p:sp>
      <p:sp>
        <p:nvSpPr>
          <p:cNvPr id="3" name="TextBox 2"/>
          <p:cNvSpPr txBox="1"/>
          <p:nvPr/>
        </p:nvSpPr>
        <p:spPr>
          <a:xfrm>
            <a:off x="3124200" y="4098131"/>
            <a:ext cx="2514600" cy="523220"/>
          </a:xfrm>
          <a:prstGeom prst="rect">
            <a:avLst/>
          </a:prstGeom>
          <a:noFill/>
        </p:spPr>
        <p:txBody>
          <a:bodyPr wrap="square" rtlCol="0">
            <a:spAutoFit/>
          </a:bodyPr>
          <a:lstStyle/>
          <a:p>
            <a:pPr algn="ctr"/>
            <a:r>
              <a:rPr lang="en-US" sz="2800" b="1" dirty="0" smtClean="0"/>
              <a:t>Revelation 4:11</a:t>
            </a:r>
            <a:endParaRPr lang="en-US" sz="28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8933"/>
            <a:ext cx="5181600" cy="553998"/>
          </a:xfrm>
          <a:prstGeom prst="rect">
            <a:avLst/>
          </a:prstGeom>
          <a:noFill/>
        </p:spPr>
        <p:txBody>
          <a:bodyPr wrap="square" rtlCol="0">
            <a:spAutoFit/>
          </a:bodyPr>
          <a:lstStyle/>
          <a:p>
            <a:r>
              <a:rPr lang="en-US" sz="3000" b="1" dirty="0" smtClean="0">
                <a:solidFill>
                  <a:schemeClr val="bg1"/>
                </a:solidFill>
                <a:latin typeface="Baskerville Old Face" pitchFamily="18" charset="0"/>
              </a:rPr>
              <a:t>What is true worship?</a:t>
            </a:r>
          </a:p>
        </p:txBody>
      </p:sp>
      <p:sp>
        <p:nvSpPr>
          <p:cNvPr id="3" name="TextBox 2"/>
          <p:cNvSpPr txBox="1"/>
          <p:nvPr/>
        </p:nvSpPr>
        <p:spPr>
          <a:xfrm>
            <a:off x="381000" y="821531"/>
            <a:ext cx="8153400" cy="3916457"/>
          </a:xfrm>
          <a:prstGeom prst="rect">
            <a:avLst/>
          </a:prstGeom>
          <a:noFill/>
        </p:spPr>
        <p:txBody>
          <a:bodyPr wrap="square" rtlCol="0">
            <a:spAutoFit/>
          </a:bodyPr>
          <a:lstStyle/>
          <a:p>
            <a:r>
              <a:rPr lang="en-US" sz="3550" b="1" u="sng" dirty="0" smtClean="0">
                <a:effectLst>
                  <a:outerShdw blurRad="50800" dist="38100" dir="2700000" algn="tl" rotWithShape="0">
                    <a:prstClr val="black">
                      <a:alpha val="40000"/>
                    </a:prstClr>
                  </a:outerShdw>
                </a:effectLst>
                <a:latin typeface="Baskerville Old Face" pitchFamily="18" charset="0"/>
              </a:rPr>
              <a:t>W</a:t>
            </a:r>
            <a:r>
              <a:rPr lang="en-US" sz="3550" dirty="0" smtClean="0">
                <a:effectLst>
                  <a:outerShdw blurRad="50800" dist="38100" dir="2700000" algn="tl" rotWithShape="0">
                    <a:prstClr val="black">
                      <a:alpha val="40000"/>
                    </a:prstClr>
                  </a:outerShdw>
                </a:effectLst>
                <a:latin typeface="Baskerville Old Face" pitchFamily="18" charset="0"/>
              </a:rPr>
              <a:t>onder &amp; amazement not a church service</a:t>
            </a:r>
          </a:p>
          <a:p>
            <a:r>
              <a:rPr lang="en-US" sz="3550" b="1" u="sng" dirty="0" smtClean="0">
                <a:effectLst>
                  <a:outerShdw blurRad="50800" dist="38100" dir="2700000" algn="tl" rotWithShape="0">
                    <a:prstClr val="black">
                      <a:alpha val="40000"/>
                    </a:prstClr>
                  </a:outerShdw>
                </a:effectLst>
                <a:latin typeface="Baskerville Old Face" pitchFamily="18" charset="0"/>
              </a:rPr>
              <a:t>O</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R</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S</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H</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I</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P</a:t>
            </a:r>
            <a:endParaRPr lang="en-US" sz="3550" dirty="0">
              <a:effectLst>
                <a:outerShdw blurRad="50800" dist="38100" dir="2700000" algn="tl" rotWithShape="0">
                  <a:prstClr val="black">
                    <a:alpha val="40000"/>
                  </a:prstClr>
                </a:outerShdw>
              </a:effectLst>
              <a:latin typeface="Baskerville Old Face"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8933"/>
            <a:ext cx="5181600" cy="553998"/>
          </a:xfrm>
          <a:prstGeom prst="rect">
            <a:avLst/>
          </a:prstGeom>
          <a:noFill/>
        </p:spPr>
        <p:txBody>
          <a:bodyPr wrap="square" rtlCol="0">
            <a:spAutoFit/>
          </a:bodyPr>
          <a:lstStyle/>
          <a:p>
            <a:r>
              <a:rPr lang="en-US" sz="3000" b="1" dirty="0" smtClean="0">
                <a:solidFill>
                  <a:schemeClr val="bg1"/>
                </a:solidFill>
                <a:latin typeface="Baskerville Old Face" pitchFamily="18" charset="0"/>
              </a:rPr>
              <a:t>What is true worship?</a:t>
            </a:r>
          </a:p>
        </p:txBody>
      </p:sp>
      <p:sp>
        <p:nvSpPr>
          <p:cNvPr id="3" name="TextBox 2"/>
          <p:cNvSpPr txBox="1"/>
          <p:nvPr/>
        </p:nvSpPr>
        <p:spPr>
          <a:xfrm>
            <a:off x="533400" y="821531"/>
            <a:ext cx="8077200" cy="3916457"/>
          </a:xfrm>
          <a:prstGeom prst="rect">
            <a:avLst/>
          </a:prstGeom>
          <a:noFill/>
        </p:spPr>
        <p:txBody>
          <a:bodyPr wrap="square" rtlCol="0">
            <a:spAutoFit/>
          </a:bodyPr>
          <a:lstStyle/>
          <a:p>
            <a:r>
              <a:rPr lang="en-US" sz="3550" b="1" u="sng" dirty="0" smtClean="0">
                <a:effectLst>
                  <a:outerShdw blurRad="50800" dist="38100" dir="2700000" algn="tl" rotWithShape="0">
                    <a:prstClr val="black">
                      <a:alpha val="40000"/>
                    </a:prstClr>
                  </a:outerShdw>
                </a:effectLst>
                <a:latin typeface="Baskerville Old Face" pitchFamily="18" charset="0"/>
              </a:rPr>
              <a:t>W</a:t>
            </a:r>
            <a:r>
              <a:rPr lang="en-US" sz="3550" dirty="0" smtClean="0">
                <a:effectLst>
                  <a:outerShdw blurRad="50800" dist="38100" dir="2700000" algn="tl" rotWithShape="0">
                    <a:prstClr val="black">
                      <a:alpha val="40000"/>
                    </a:prstClr>
                  </a:outerShdw>
                </a:effectLst>
                <a:latin typeface="Baskerville Old Face" pitchFamily="18" charset="0"/>
              </a:rPr>
              <a:t>onder &amp; amazement not a church service</a:t>
            </a:r>
          </a:p>
          <a:p>
            <a:r>
              <a:rPr lang="en-US" sz="3550" b="1" u="sng" dirty="0" smtClean="0">
                <a:effectLst>
                  <a:outerShdw blurRad="50800" dist="38100" dir="2700000" algn="tl" rotWithShape="0">
                    <a:prstClr val="black">
                      <a:alpha val="40000"/>
                    </a:prstClr>
                  </a:outerShdw>
                </a:effectLst>
                <a:latin typeface="Baskerville Old Face" pitchFamily="18" charset="0"/>
              </a:rPr>
              <a:t>O</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R</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S</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H</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I</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P</a:t>
            </a:r>
            <a:endParaRPr lang="en-US" sz="3550" dirty="0">
              <a:effectLst>
                <a:outerShdw blurRad="50800" dist="38100" dir="2700000" algn="tl" rotWithShape="0">
                  <a:prstClr val="black">
                    <a:alpha val="40000"/>
                  </a:prstClr>
                </a:outerShdw>
              </a:effectLst>
              <a:latin typeface="Baskerville Old Face"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8933"/>
            <a:ext cx="5181600" cy="553998"/>
          </a:xfrm>
          <a:prstGeom prst="rect">
            <a:avLst/>
          </a:prstGeom>
          <a:noFill/>
        </p:spPr>
        <p:txBody>
          <a:bodyPr wrap="square" rtlCol="0">
            <a:spAutoFit/>
          </a:bodyPr>
          <a:lstStyle/>
          <a:p>
            <a:r>
              <a:rPr lang="en-US" sz="3000" b="1" dirty="0" smtClean="0">
                <a:solidFill>
                  <a:schemeClr val="bg1"/>
                </a:solidFill>
                <a:latin typeface="Baskerville Old Face" pitchFamily="18" charset="0"/>
              </a:rPr>
              <a:t>What is true worship?</a:t>
            </a:r>
          </a:p>
        </p:txBody>
      </p:sp>
      <p:sp>
        <p:nvSpPr>
          <p:cNvPr id="3" name="TextBox 2"/>
          <p:cNvSpPr txBox="1"/>
          <p:nvPr/>
        </p:nvSpPr>
        <p:spPr>
          <a:xfrm>
            <a:off x="457200" y="821531"/>
            <a:ext cx="8001000" cy="3916457"/>
          </a:xfrm>
          <a:prstGeom prst="rect">
            <a:avLst/>
          </a:prstGeom>
          <a:noFill/>
        </p:spPr>
        <p:txBody>
          <a:bodyPr wrap="square" rtlCol="0">
            <a:spAutoFit/>
          </a:bodyPr>
          <a:lstStyle/>
          <a:p>
            <a:r>
              <a:rPr lang="en-US" sz="3550" b="1" u="sng" dirty="0" smtClean="0">
                <a:effectLst>
                  <a:outerShdw blurRad="50800" dist="38100" dir="2700000" algn="tl" rotWithShape="0">
                    <a:prstClr val="black">
                      <a:alpha val="40000"/>
                    </a:prstClr>
                  </a:outerShdw>
                </a:effectLst>
                <a:latin typeface="Baskerville Old Face" pitchFamily="18" charset="0"/>
              </a:rPr>
              <a:t>W</a:t>
            </a:r>
            <a:r>
              <a:rPr lang="en-US" sz="3550" dirty="0" smtClean="0">
                <a:effectLst>
                  <a:outerShdw blurRad="50800" dist="38100" dir="2700000" algn="tl" rotWithShape="0">
                    <a:prstClr val="black">
                      <a:alpha val="40000"/>
                    </a:prstClr>
                  </a:outerShdw>
                </a:effectLst>
                <a:latin typeface="Baskerville Old Face" pitchFamily="18" charset="0"/>
              </a:rPr>
              <a:t>onder &amp; amazement not a church service</a:t>
            </a:r>
          </a:p>
          <a:p>
            <a:r>
              <a:rPr lang="en-US" sz="3550" b="1" u="sng" dirty="0" smtClean="0">
                <a:effectLst>
                  <a:outerShdw blurRad="50800" dist="38100" dir="2700000" algn="tl" rotWithShape="0">
                    <a:prstClr val="black">
                      <a:alpha val="40000"/>
                    </a:prstClr>
                  </a:outerShdw>
                </a:effectLst>
                <a:latin typeface="Baskerville Old Face" pitchFamily="18" charset="0"/>
              </a:rPr>
              <a:t>O</a:t>
            </a:r>
            <a:r>
              <a:rPr lang="en-US" sz="3550" dirty="0" smtClean="0">
                <a:effectLst>
                  <a:outerShdw blurRad="50800" dist="38100" dir="2700000" algn="tl" rotWithShape="0">
                    <a:prstClr val="black">
                      <a:alpha val="40000"/>
                    </a:prstClr>
                  </a:outerShdw>
                </a:effectLst>
                <a:latin typeface="Baskerville Old Face" pitchFamily="18" charset="0"/>
              </a:rPr>
              <a:t>ffering ourselves not our sacrifices</a:t>
            </a:r>
          </a:p>
          <a:p>
            <a:r>
              <a:rPr lang="en-US" sz="3550" b="1" u="sng" dirty="0" smtClean="0">
                <a:effectLst>
                  <a:outerShdw blurRad="50800" dist="38100" dir="2700000" algn="tl" rotWithShape="0">
                    <a:prstClr val="black">
                      <a:alpha val="40000"/>
                    </a:prstClr>
                  </a:outerShdw>
                </a:effectLst>
                <a:latin typeface="Baskerville Old Face" pitchFamily="18" charset="0"/>
              </a:rPr>
              <a:t>R</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S</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H</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I</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P</a:t>
            </a:r>
            <a:endParaRPr lang="en-US" sz="3550" dirty="0">
              <a:effectLst>
                <a:outerShdw blurRad="50800" dist="38100" dir="2700000" algn="tl" rotWithShape="0">
                  <a:prstClr val="black">
                    <a:alpha val="40000"/>
                  </a:prstClr>
                </a:outerShdw>
              </a:effectLst>
              <a:latin typeface="Baskerville Old Face"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609600" y="745331"/>
            <a:ext cx="7620000" cy="3539430"/>
          </a:xfrm>
          <a:prstGeom prst="rect">
            <a:avLst/>
          </a:prstGeom>
        </p:spPr>
        <p:txBody>
          <a:bodyPr wrap="square">
            <a:spAutoFit/>
          </a:bodyPr>
          <a:lstStyle/>
          <a:p>
            <a:r>
              <a:rPr lang="en-US" sz="3200" b="1" dirty="0" smtClean="0"/>
              <a:t>Samuel said,</a:t>
            </a:r>
          </a:p>
          <a:p>
            <a:r>
              <a:rPr lang="en-US" sz="3200" b="1" dirty="0" smtClean="0"/>
              <a:t>	“ Has the </a:t>
            </a:r>
            <a:r>
              <a:rPr lang="en-US" sz="3200" b="1" cap="small" dirty="0" smtClean="0"/>
              <a:t>Lord</a:t>
            </a:r>
            <a:r>
              <a:rPr lang="en-US" sz="3200" b="1" dirty="0" smtClean="0"/>
              <a:t> as much delight in burnt 	offerings and sacrifices as in obeying 	the voice of the </a:t>
            </a:r>
            <a:r>
              <a:rPr lang="en-US" sz="3200" b="1" cap="small" dirty="0" smtClean="0"/>
              <a:t>Lord</a:t>
            </a:r>
            <a:r>
              <a:rPr lang="en-US" sz="3200" b="1" dirty="0" smtClean="0"/>
              <a:t>?</a:t>
            </a:r>
          </a:p>
          <a:p>
            <a:r>
              <a:rPr lang="en-US" sz="3200" b="1" dirty="0" smtClean="0"/>
              <a:t>	Behold, to obey is better than sacrifice,</a:t>
            </a:r>
          </a:p>
          <a:p>
            <a:r>
              <a:rPr lang="en-US" sz="3200" b="1" i="1" dirty="0" smtClean="0"/>
              <a:t>	And</a:t>
            </a:r>
            <a:r>
              <a:rPr lang="en-US" sz="3200" b="1" dirty="0" smtClean="0"/>
              <a:t> to heed than the fat of rams.”</a:t>
            </a:r>
          </a:p>
          <a:p>
            <a:r>
              <a:rPr lang="en-US" sz="3200" b="1" dirty="0" smtClean="0"/>
              <a:t> </a:t>
            </a:r>
            <a:endParaRPr lang="en-US" sz="3200" b="1" dirty="0"/>
          </a:p>
        </p:txBody>
      </p:sp>
      <p:sp>
        <p:nvSpPr>
          <p:cNvPr id="3" name="TextBox 2"/>
          <p:cNvSpPr txBox="1"/>
          <p:nvPr/>
        </p:nvSpPr>
        <p:spPr>
          <a:xfrm>
            <a:off x="3124200" y="4098131"/>
            <a:ext cx="2514600" cy="523220"/>
          </a:xfrm>
          <a:prstGeom prst="rect">
            <a:avLst/>
          </a:prstGeom>
          <a:noFill/>
        </p:spPr>
        <p:txBody>
          <a:bodyPr wrap="square" rtlCol="0">
            <a:spAutoFit/>
          </a:bodyPr>
          <a:lstStyle/>
          <a:p>
            <a:pPr algn="ctr"/>
            <a:r>
              <a:rPr lang="en-US" sz="2800" b="1" dirty="0" smtClean="0"/>
              <a:t>1 Samuel 15:22</a:t>
            </a:r>
            <a:endParaRPr lang="en-US" sz="28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33400" y="973931"/>
            <a:ext cx="7696200" cy="3046988"/>
          </a:xfrm>
          <a:prstGeom prst="rect">
            <a:avLst/>
          </a:prstGeom>
        </p:spPr>
        <p:txBody>
          <a:bodyPr wrap="square">
            <a:spAutoFit/>
          </a:bodyPr>
          <a:lstStyle/>
          <a:p>
            <a:r>
              <a:rPr lang="en-US" sz="3200" b="1" dirty="0" smtClean="0"/>
              <a:t>With what shall I come to the </a:t>
            </a:r>
            <a:r>
              <a:rPr lang="en-US" sz="3200" b="1" cap="small" dirty="0" smtClean="0"/>
              <a:t>Lord</a:t>
            </a:r>
            <a:endParaRPr lang="en-US" sz="3200" b="1" dirty="0" smtClean="0"/>
          </a:p>
          <a:p>
            <a:r>
              <a:rPr lang="en-US" sz="3200" b="1" i="1" dirty="0" smtClean="0"/>
              <a:t>And</a:t>
            </a:r>
            <a:r>
              <a:rPr lang="en-US" sz="3200" b="1" dirty="0" smtClean="0"/>
              <a:t> bow myself before the God on high?</a:t>
            </a:r>
          </a:p>
          <a:p>
            <a:r>
              <a:rPr lang="en-US" sz="3200" b="1" dirty="0" smtClean="0"/>
              <a:t>Shall I come to Him with burnt offerings,</a:t>
            </a:r>
          </a:p>
          <a:p>
            <a:r>
              <a:rPr lang="en-US" sz="3200" b="1" dirty="0" smtClean="0"/>
              <a:t>With yearling calves?</a:t>
            </a:r>
          </a:p>
          <a:p>
            <a:r>
              <a:rPr lang="en-US" sz="3200" b="1" dirty="0" smtClean="0"/>
              <a:t>Does the </a:t>
            </a:r>
            <a:r>
              <a:rPr lang="en-US" sz="3200" b="1" cap="small" dirty="0" smtClean="0"/>
              <a:t>Lord</a:t>
            </a:r>
            <a:r>
              <a:rPr lang="en-US" sz="3200" b="1" dirty="0" smtClean="0"/>
              <a:t> take delight in thousands of rams, in ten thousand rivers of oil?</a:t>
            </a:r>
          </a:p>
        </p:txBody>
      </p:sp>
      <p:sp>
        <p:nvSpPr>
          <p:cNvPr id="3" name="TextBox 2"/>
          <p:cNvSpPr txBox="1"/>
          <p:nvPr/>
        </p:nvSpPr>
        <p:spPr>
          <a:xfrm>
            <a:off x="3124200" y="4098131"/>
            <a:ext cx="2514600" cy="523220"/>
          </a:xfrm>
          <a:prstGeom prst="rect">
            <a:avLst/>
          </a:prstGeom>
          <a:noFill/>
        </p:spPr>
        <p:txBody>
          <a:bodyPr wrap="square" rtlCol="0">
            <a:spAutoFit/>
          </a:bodyPr>
          <a:lstStyle/>
          <a:p>
            <a:pPr algn="ctr"/>
            <a:r>
              <a:rPr lang="en-US" sz="2800" b="1" dirty="0" smtClean="0"/>
              <a:t>Micah 6:6-8</a:t>
            </a:r>
            <a:endParaRPr lang="en-US" sz="28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457200" y="1015901"/>
            <a:ext cx="8001000" cy="3539430"/>
          </a:xfrm>
          <a:prstGeom prst="rect">
            <a:avLst/>
          </a:prstGeom>
        </p:spPr>
        <p:txBody>
          <a:bodyPr wrap="square">
            <a:spAutoFit/>
          </a:bodyPr>
          <a:lstStyle/>
          <a:p>
            <a:r>
              <a:rPr lang="en-US" sz="3200" b="1" dirty="0" smtClean="0"/>
              <a:t>Shall I present my firstborn </a:t>
            </a:r>
            <a:r>
              <a:rPr lang="en-US" sz="3200" b="1" i="1" dirty="0" smtClean="0"/>
              <a:t>for</a:t>
            </a:r>
            <a:r>
              <a:rPr lang="en-US" sz="3200" b="1" dirty="0" smtClean="0"/>
              <a:t> my rebellious acts, the fruit of my body for the sin of my soul? He has told you, O man, what is good;</a:t>
            </a:r>
          </a:p>
          <a:p>
            <a:r>
              <a:rPr lang="en-US" sz="3200" b="1" dirty="0" smtClean="0"/>
              <a:t>And what does the </a:t>
            </a:r>
            <a:r>
              <a:rPr lang="en-US" sz="3200" b="1" cap="small" dirty="0" smtClean="0"/>
              <a:t>Lord</a:t>
            </a:r>
            <a:r>
              <a:rPr lang="en-US" sz="3200" b="1" dirty="0" smtClean="0"/>
              <a:t> require of you</a:t>
            </a:r>
          </a:p>
          <a:p>
            <a:r>
              <a:rPr lang="en-US" sz="3200" b="1" dirty="0" smtClean="0"/>
              <a:t>But to do justice, to love kindness,</a:t>
            </a:r>
          </a:p>
          <a:p>
            <a:r>
              <a:rPr lang="en-US" sz="3200" b="1" dirty="0" smtClean="0"/>
              <a:t>And to walk humbly with your God?</a:t>
            </a:r>
          </a:p>
          <a:p>
            <a:r>
              <a:rPr lang="en-US" sz="3200" b="1" dirty="0" smtClean="0"/>
              <a:t> </a:t>
            </a:r>
            <a:endParaRPr lang="en-US" sz="3200" b="1" dirty="0"/>
          </a:p>
        </p:txBody>
      </p:sp>
      <p:sp>
        <p:nvSpPr>
          <p:cNvPr id="3" name="TextBox 2"/>
          <p:cNvSpPr txBox="1"/>
          <p:nvPr/>
        </p:nvSpPr>
        <p:spPr>
          <a:xfrm>
            <a:off x="3124200" y="4098131"/>
            <a:ext cx="2514600" cy="523220"/>
          </a:xfrm>
          <a:prstGeom prst="rect">
            <a:avLst/>
          </a:prstGeom>
          <a:noFill/>
        </p:spPr>
        <p:txBody>
          <a:bodyPr wrap="square" rtlCol="0">
            <a:spAutoFit/>
          </a:bodyPr>
          <a:lstStyle/>
          <a:p>
            <a:pPr algn="ctr"/>
            <a:r>
              <a:rPr lang="en-US" sz="2800" b="1" dirty="0" smtClean="0"/>
              <a:t>Micah 6:6-8</a:t>
            </a:r>
            <a:endParaRPr lang="en-US" sz="28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8933"/>
            <a:ext cx="5181600" cy="553998"/>
          </a:xfrm>
          <a:prstGeom prst="rect">
            <a:avLst/>
          </a:prstGeom>
          <a:noFill/>
        </p:spPr>
        <p:txBody>
          <a:bodyPr wrap="square" rtlCol="0">
            <a:spAutoFit/>
          </a:bodyPr>
          <a:lstStyle/>
          <a:p>
            <a:r>
              <a:rPr lang="en-US" sz="3000" b="1" dirty="0" smtClean="0">
                <a:solidFill>
                  <a:schemeClr val="bg1"/>
                </a:solidFill>
                <a:latin typeface="Baskerville Old Face" pitchFamily="18" charset="0"/>
              </a:rPr>
              <a:t>What is true worship?</a:t>
            </a:r>
          </a:p>
        </p:txBody>
      </p:sp>
      <p:sp>
        <p:nvSpPr>
          <p:cNvPr id="3" name="TextBox 2"/>
          <p:cNvSpPr txBox="1"/>
          <p:nvPr/>
        </p:nvSpPr>
        <p:spPr>
          <a:xfrm>
            <a:off x="533400" y="821531"/>
            <a:ext cx="8001000" cy="3916457"/>
          </a:xfrm>
          <a:prstGeom prst="rect">
            <a:avLst/>
          </a:prstGeom>
          <a:noFill/>
        </p:spPr>
        <p:txBody>
          <a:bodyPr wrap="square" rtlCol="0">
            <a:spAutoFit/>
          </a:bodyPr>
          <a:lstStyle/>
          <a:p>
            <a:r>
              <a:rPr lang="en-US" sz="3550" b="1" u="sng" dirty="0" smtClean="0">
                <a:effectLst>
                  <a:outerShdw blurRad="50800" dist="38100" dir="2700000" algn="tl" rotWithShape="0">
                    <a:prstClr val="black">
                      <a:alpha val="40000"/>
                    </a:prstClr>
                  </a:outerShdw>
                </a:effectLst>
                <a:latin typeface="Baskerville Old Face" pitchFamily="18" charset="0"/>
              </a:rPr>
              <a:t>W</a:t>
            </a:r>
            <a:r>
              <a:rPr lang="en-US" sz="3550" dirty="0" smtClean="0">
                <a:effectLst>
                  <a:outerShdw blurRad="50800" dist="38100" dir="2700000" algn="tl" rotWithShape="0">
                    <a:prstClr val="black">
                      <a:alpha val="40000"/>
                    </a:prstClr>
                  </a:outerShdw>
                </a:effectLst>
                <a:latin typeface="Baskerville Old Face" pitchFamily="18" charset="0"/>
              </a:rPr>
              <a:t>onder &amp; amazement not a church service</a:t>
            </a:r>
          </a:p>
          <a:p>
            <a:r>
              <a:rPr lang="en-US" sz="3550" b="1" u="sng" dirty="0" smtClean="0">
                <a:effectLst>
                  <a:outerShdw blurRad="50800" dist="38100" dir="2700000" algn="tl" rotWithShape="0">
                    <a:prstClr val="black">
                      <a:alpha val="40000"/>
                    </a:prstClr>
                  </a:outerShdw>
                </a:effectLst>
                <a:latin typeface="Baskerville Old Face" pitchFamily="18" charset="0"/>
              </a:rPr>
              <a:t>O</a:t>
            </a:r>
            <a:r>
              <a:rPr lang="en-US" sz="3550" dirty="0" smtClean="0">
                <a:effectLst>
                  <a:outerShdw blurRad="50800" dist="38100" dir="2700000" algn="tl" rotWithShape="0">
                    <a:prstClr val="black">
                      <a:alpha val="40000"/>
                    </a:prstClr>
                  </a:outerShdw>
                </a:effectLst>
                <a:latin typeface="Baskerville Old Face" pitchFamily="18" charset="0"/>
              </a:rPr>
              <a:t>ffering ourselves not our sacrifices</a:t>
            </a:r>
          </a:p>
          <a:p>
            <a:r>
              <a:rPr lang="en-US" sz="3550" b="1" u="sng" dirty="0" smtClean="0">
                <a:effectLst>
                  <a:outerShdw blurRad="50800" dist="38100" dir="2700000" algn="tl" rotWithShape="0">
                    <a:prstClr val="black">
                      <a:alpha val="40000"/>
                    </a:prstClr>
                  </a:outerShdw>
                </a:effectLst>
                <a:latin typeface="Baskerville Old Face" pitchFamily="18" charset="0"/>
              </a:rPr>
              <a:t>R</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S</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H</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I</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P</a:t>
            </a:r>
            <a:endParaRPr lang="en-US" sz="3550" dirty="0">
              <a:effectLst>
                <a:outerShdw blurRad="50800" dist="38100" dir="2700000" algn="tl" rotWithShape="0">
                  <a:prstClr val="black">
                    <a:alpha val="40000"/>
                  </a:prstClr>
                </a:outerShdw>
              </a:effectLst>
              <a:latin typeface="Baskerville Old Fac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01625" y="1191728"/>
            <a:ext cx="8068469" cy="2383455"/>
          </a:xfrm>
          <a:prstGeom prst="rect">
            <a:avLst/>
          </a:prstGeom>
          <a:noFill/>
          <a:ln w="9525">
            <a:noFill/>
            <a:miter lim="800000"/>
            <a:headEnd/>
            <a:tailEnd/>
          </a:ln>
        </p:spPr>
        <p:txBody>
          <a:bodyPr wrap="none"/>
          <a:lstStyle/>
          <a:p>
            <a:pPr algn="ctr"/>
            <a:r>
              <a:rPr lang="en-US" sz="3400" b="1" dirty="0">
                <a:solidFill>
                  <a:srgbClr val="000000"/>
                </a:solidFill>
                <a:latin typeface="Calibri" pitchFamily="34" charset="0"/>
                <a:sym typeface="Arial" charset="0"/>
              </a:rPr>
              <a:t>Yahweh, Yahweh </a:t>
            </a:r>
          </a:p>
          <a:p>
            <a:pPr algn="ctr"/>
            <a:r>
              <a:rPr lang="en-US" sz="3400" b="1" dirty="0">
                <a:solidFill>
                  <a:srgbClr val="000000"/>
                </a:solidFill>
                <a:latin typeface="Calibri" pitchFamily="34" charset="0"/>
                <a:sym typeface="Arial" charset="0"/>
              </a:rPr>
              <a:t>We love to shout Your name, </a:t>
            </a:r>
          </a:p>
          <a:p>
            <a:pPr algn="ctr"/>
            <a:r>
              <a:rPr lang="en-US" sz="3400" b="1" dirty="0">
                <a:solidFill>
                  <a:srgbClr val="000000"/>
                </a:solidFill>
                <a:latin typeface="Calibri" pitchFamily="34" charset="0"/>
                <a:sym typeface="Arial" charset="0"/>
              </a:rPr>
              <a:t>O Lord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1066800" y="1573113"/>
            <a:ext cx="6705600" cy="1169551"/>
          </a:xfrm>
          <a:prstGeom prst="rect">
            <a:avLst/>
          </a:prstGeom>
        </p:spPr>
        <p:txBody>
          <a:bodyPr wrap="square">
            <a:spAutoFit/>
          </a:bodyPr>
          <a:lstStyle/>
          <a:p>
            <a:pPr algn="ctr"/>
            <a:r>
              <a:rPr lang="en-US" sz="3500" b="1" dirty="0" smtClean="0"/>
              <a:t>But I have this against you, </a:t>
            </a:r>
          </a:p>
          <a:p>
            <a:pPr algn="ctr"/>
            <a:r>
              <a:rPr lang="en-US" sz="3500" b="1" dirty="0" smtClean="0"/>
              <a:t>that you have left your first love.  </a:t>
            </a:r>
            <a:endParaRPr lang="en-US" sz="3500" b="1" dirty="0"/>
          </a:p>
        </p:txBody>
      </p:sp>
      <p:sp>
        <p:nvSpPr>
          <p:cNvPr id="3" name="TextBox 2"/>
          <p:cNvSpPr txBox="1"/>
          <p:nvPr/>
        </p:nvSpPr>
        <p:spPr>
          <a:xfrm>
            <a:off x="3124200" y="4098131"/>
            <a:ext cx="2514600" cy="523220"/>
          </a:xfrm>
          <a:prstGeom prst="rect">
            <a:avLst/>
          </a:prstGeom>
          <a:noFill/>
        </p:spPr>
        <p:txBody>
          <a:bodyPr wrap="square" rtlCol="0">
            <a:spAutoFit/>
          </a:bodyPr>
          <a:lstStyle/>
          <a:p>
            <a:pPr algn="ctr"/>
            <a:r>
              <a:rPr lang="en-US" sz="2800" b="1" dirty="0" smtClean="0"/>
              <a:t>Revelation 2:4</a:t>
            </a:r>
            <a:endParaRPr lang="en-US" sz="28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457200" y="745331"/>
            <a:ext cx="7772400" cy="3323987"/>
          </a:xfrm>
          <a:prstGeom prst="rect">
            <a:avLst/>
          </a:prstGeom>
        </p:spPr>
        <p:txBody>
          <a:bodyPr wrap="square">
            <a:spAutoFit/>
          </a:bodyPr>
          <a:lstStyle/>
          <a:p>
            <a:r>
              <a:rPr lang="en-US" sz="3500" b="1" dirty="0" smtClean="0"/>
              <a:t>I know your deeds, </a:t>
            </a:r>
          </a:p>
          <a:p>
            <a:r>
              <a:rPr lang="en-US" sz="3500" b="1" dirty="0" smtClean="0"/>
              <a:t>that you are neither cold nor hot; </a:t>
            </a:r>
          </a:p>
          <a:p>
            <a:r>
              <a:rPr lang="en-US" sz="3500" b="1" dirty="0" smtClean="0"/>
              <a:t>I wish that you were cold or hot.</a:t>
            </a:r>
            <a:r>
              <a:rPr lang="en-US" sz="3500" b="1" baseline="30000" dirty="0" smtClean="0"/>
              <a:t> </a:t>
            </a:r>
          </a:p>
          <a:p>
            <a:r>
              <a:rPr lang="en-US" sz="3500" b="1" dirty="0" smtClean="0"/>
              <a:t>So because you are lukewarm, and neither hot nor cold, </a:t>
            </a:r>
          </a:p>
          <a:p>
            <a:r>
              <a:rPr lang="en-US" sz="3500" b="1" dirty="0" smtClean="0"/>
              <a:t>I will spit you out of My mouth.  </a:t>
            </a:r>
            <a:endParaRPr lang="en-US" sz="3500" b="1" dirty="0"/>
          </a:p>
        </p:txBody>
      </p:sp>
      <p:sp>
        <p:nvSpPr>
          <p:cNvPr id="3" name="TextBox 2"/>
          <p:cNvSpPr txBox="1"/>
          <p:nvPr/>
        </p:nvSpPr>
        <p:spPr>
          <a:xfrm>
            <a:off x="2819400" y="4098131"/>
            <a:ext cx="3124200" cy="523220"/>
          </a:xfrm>
          <a:prstGeom prst="rect">
            <a:avLst/>
          </a:prstGeom>
          <a:noFill/>
        </p:spPr>
        <p:txBody>
          <a:bodyPr wrap="square" rtlCol="0">
            <a:spAutoFit/>
          </a:bodyPr>
          <a:lstStyle/>
          <a:p>
            <a:pPr algn="ctr"/>
            <a:r>
              <a:rPr lang="en-US" sz="2800" b="1" dirty="0" smtClean="0"/>
              <a:t>Revelation 3:15-16</a:t>
            </a:r>
            <a:endParaRPr lang="en-US" sz="28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8933"/>
            <a:ext cx="5181600" cy="553998"/>
          </a:xfrm>
          <a:prstGeom prst="rect">
            <a:avLst/>
          </a:prstGeom>
          <a:noFill/>
        </p:spPr>
        <p:txBody>
          <a:bodyPr wrap="square" rtlCol="0">
            <a:spAutoFit/>
          </a:bodyPr>
          <a:lstStyle/>
          <a:p>
            <a:r>
              <a:rPr lang="en-US" sz="3000" b="1" dirty="0" smtClean="0">
                <a:solidFill>
                  <a:schemeClr val="bg1"/>
                </a:solidFill>
                <a:latin typeface="Baskerville Old Face" pitchFamily="18" charset="0"/>
              </a:rPr>
              <a:t>What is true worship?</a:t>
            </a:r>
          </a:p>
        </p:txBody>
      </p:sp>
      <p:sp>
        <p:nvSpPr>
          <p:cNvPr id="3" name="TextBox 2"/>
          <p:cNvSpPr txBox="1"/>
          <p:nvPr/>
        </p:nvSpPr>
        <p:spPr>
          <a:xfrm>
            <a:off x="533400" y="821531"/>
            <a:ext cx="8077200" cy="3916457"/>
          </a:xfrm>
          <a:prstGeom prst="rect">
            <a:avLst/>
          </a:prstGeom>
          <a:noFill/>
        </p:spPr>
        <p:txBody>
          <a:bodyPr wrap="square" rtlCol="0">
            <a:spAutoFit/>
          </a:bodyPr>
          <a:lstStyle/>
          <a:p>
            <a:r>
              <a:rPr lang="en-US" sz="3550" b="1" u="sng" dirty="0" smtClean="0">
                <a:effectLst>
                  <a:outerShdw blurRad="50800" dist="38100" dir="2700000" algn="tl" rotWithShape="0">
                    <a:prstClr val="black">
                      <a:alpha val="40000"/>
                    </a:prstClr>
                  </a:outerShdw>
                </a:effectLst>
                <a:latin typeface="Baskerville Old Face" pitchFamily="18" charset="0"/>
              </a:rPr>
              <a:t>W</a:t>
            </a:r>
            <a:r>
              <a:rPr lang="en-US" sz="3550" dirty="0" smtClean="0">
                <a:effectLst>
                  <a:outerShdw blurRad="50800" dist="38100" dir="2700000" algn="tl" rotWithShape="0">
                    <a:prstClr val="black">
                      <a:alpha val="40000"/>
                    </a:prstClr>
                  </a:outerShdw>
                </a:effectLst>
                <a:latin typeface="Baskerville Old Face" pitchFamily="18" charset="0"/>
              </a:rPr>
              <a:t>onder &amp; amazement not a church service</a:t>
            </a:r>
          </a:p>
          <a:p>
            <a:r>
              <a:rPr lang="en-US" sz="3550" b="1" u="sng" dirty="0" smtClean="0">
                <a:effectLst>
                  <a:outerShdw blurRad="50800" dist="38100" dir="2700000" algn="tl" rotWithShape="0">
                    <a:prstClr val="black">
                      <a:alpha val="40000"/>
                    </a:prstClr>
                  </a:outerShdw>
                </a:effectLst>
                <a:latin typeface="Baskerville Old Face" pitchFamily="18" charset="0"/>
              </a:rPr>
              <a:t>O</a:t>
            </a:r>
            <a:r>
              <a:rPr lang="en-US" sz="3550" dirty="0" smtClean="0">
                <a:effectLst>
                  <a:outerShdw blurRad="50800" dist="38100" dir="2700000" algn="tl" rotWithShape="0">
                    <a:prstClr val="black">
                      <a:alpha val="40000"/>
                    </a:prstClr>
                  </a:outerShdw>
                </a:effectLst>
                <a:latin typeface="Baskerville Old Face" pitchFamily="18" charset="0"/>
              </a:rPr>
              <a:t>ffering ourselves not our sacrifices</a:t>
            </a:r>
          </a:p>
          <a:p>
            <a:r>
              <a:rPr lang="en-US" sz="3550" b="1" u="sng" dirty="0" smtClean="0">
                <a:effectLst>
                  <a:outerShdw blurRad="50800" dist="38100" dir="2700000" algn="tl" rotWithShape="0">
                    <a:prstClr val="black">
                      <a:alpha val="40000"/>
                    </a:prstClr>
                  </a:outerShdw>
                </a:effectLst>
                <a:latin typeface="Baskerville Old Face" pitchFamily="18" charset="0"/>
              </a:rPr>
              <a:t>R</a:t>
            </a:r>
            <a:r>
              <a:rPr lang="en-US" sz="3550" dirty="0" smtClean="0">
                <a:effectLst>
                  <a:outerShdw blurRad="50800" dist="38100" dir="2700000" algn="tl" rotWithShape="0">
                    <a:prstClr val="black">
                      <a:alpha val="40000"/>
                    </a:prstClr>
                  </a:outerShdw>
                </a:effectLst>
                <a:latin typeface="Baskerville Old Face" pitchFamily="18" charset="0"/>
              </a:rPr>
              <a:t>elationship not religion or ritual</a:t>
            </a:r>
          </a:p>
          <a:p>
            <a:r>
              <a:rPr lang="en-US" sz="3550" b="1" u="sng" dirty="0" smtClean="0">
                <a:effectLst>
                  <a:outerShdw blurRad="50800" dist="38100" dir="2700000" algn="tl" rotWithShape="0">
                    <a:prstClr val="black">
                      <a:alpha val="40000"/>
                    </a:prstClr>
                  </a:outerShdw>
                </a:effectLst>
                <a:latin typeface="Baskerville Old Face" pitchFamily="18" charset="0"/>
              </a:rPr>
              <a:t>S</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H</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I</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P</a:t>
            </a:r>
            <a:endParaRPr lang="en-US" sz="3550" dirty="0">
              <a:effectLst>
                <a:outerShdw blurRad="50800" dist="38100" dir="2700000" algn="tl" rotWithShape="0">
                  <a:prstClr val="black">
                    <a:alpha val="40000"/>
                  </a:prstClr>
                </a:outerShdw>
              </a:effectLst>
              <a:latin typeface="Baskerville Old Face"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elationship.jpg"/>
          <p:cNvPicPr>
            <a:picLocks noChangeAspect="1"/>
          </p:cNvPicPr>
          <p:nvPr/>
        </p:nvPicPr>
        <p:blipFill>
          <a:blip r:embed="rId2" cstate="print"/>
          <a:srcRect r="3544"/>
          <a:stretch>
            <a:fillRect/>
          </a:stretch>
        </p:blipFill>
        <p:spPr>
          <a:xfrm>
            <a:off x="2539102" y="0"/>
            <a:ext cx="3480698" cy="5148263"/>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relationship 2.jpg"/>
          <p:cNvPicPr>
            <a:picLocks noChangeAspect="1"/>
          </p:cNvPicPr>
          <p:nvPr/>
        </p:nvPicPr>
        <p:blipFill>
          <a:blip r:embed="rId2" cstate="print"/>
          <a:srcRect l="9763" t="6566" r="9763" b="6282"/>
          <a:stretch>
            <a:fillRect/>
          </a:stretch>
        </p:blipFill>
        <p:spPr>
          <a:xfrm>
            <a:off x="2438400" y="211931"/>
            <a:ext cx="3276600" cy="47244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381000" y="1126331"/>
            <a:ext cx="7772400" cy="2862322"/>
          </a:xfrm>
          <a:prstGeom prst="rect">
            <a:avLst/>
          </a:prstGeom>
        </p:spPr>
        <p:txBody>
          <a:bodyPr wrap="square">
            <a:spAutoFit/>
          </a:bodyPr>
          <a:lstStyle/>
          <a:p>
            <a:pPr algn="ctr"/>
            <a:r>
              <a:rPr lang="en-US" sz="3500" b="1" dirty="0" smtClean="0"/>
              <a:t>“These people come near to me with their mouth and honor me with their lips, but their hearts are far from me.  Their worship of me is made up only of rules taught by men!”</a:t>
            </a:r>
            <a:endParaRPr lang="en-US" sz="3500" b="1" dirty="0"/>
          </a:p>
        </p:txBody>
      </p:sp>
      <p:sp>
        <p:nvSpPr>
          <p:cNvPr id="3" name="TextBox 2"/>
          <p:cNvSpPr txBox="1"/>
          <p:nvPr/>
        </p:nvSpPr>
        <p:spPr>
          <a:xfrm>
            <a:off x="2819400" y="4098131"/>
            <a:ext cx="3124200" cy="523220"/>
          </a:xfrm>
          <a:prstGeom prst="rect">
            <a:avLst/>
          </a:prstGeom>
          <a:noFill/>
        </p:spPr>
        <p:txBody>
          <a:bodyPr wrap="square" rtlCol="0">
            <a:spAutoFit/>
          </a:bodyPr>
          <a:lstStyle/>
          <a:p>
            <a:pPr algn="ctr"/>
            <a:r>
              <a:rPr lang="en-US" sz="2800" b="1" dirty="0" smtClean="0"/>
              <a:t>Isaiah 29:13</a:t>
            </a:r>
            <a:endParaRPr lang="en-US" sz="28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8933"/>
            <a:ext cx="5181600" cy="553998"/>
          </a:xfrm>
          <a:prstGeom prst="rect">
            <a:avLst/>
          </a:prstGeom>
          <a:noFill/>
        </p:spPr>
        <p:txBody>
          <a:bodyPr wrap="square" rtlCol="0">
            <a:spAutoFit/>
          </a:bodyPr>
          <a:lstStyle/>
          <a:p>
            <a:r>
              <a:rPr lang="en-US" sz="3000" b="1" dirty="0" smtClean="0">
                <a:solidFill>
                  <a:schemeClr val="bg1"/>
                </a:solidFill>
                <a:latin typeface="Baskerville Old Face" pitchFamily="18" charset="0"/>
              </a:rPr>
              <a:t>What is true worship?</a:t>
            </a:r>
          </a:p>
        </p:txBody>
      </p:sp>
      <p:sp>
        <p:nvSpPr>
          <p:cNvPr id="3" name="TextBox 2"/>
          <p:cNvSpPr txBox="1"/>
          <p:nvPr/>
        </p:nvSpPr>
        <p:spPr>
          <a:xfrm>
            <a:off x="533400" y="821531"/>
            <a:ext cx="8077200" cy="3916457"/>
          </a:xfrm>
          <a:prstGeom prst="rect">
            <a:avLst/>
          </a:prstGeom>
          <a:noFill/>
        </p:spPr>
        <p:txBody>
          <a:bodyPr wrap="square" rtlCol="0">
            <a:spAutoFit/>
          </a:bodyPr>
          <a:lstStyle/>
          <a:p>
            <a:r>
              <a:rPr lang="en-US" sz="3550" b="1" u="sng" dirty="0" smtClean="0">
                <a:effectLst>
                  <a:outerShdw blurRad="50800" dist="38100" dir="2700000" algn="tl" rotWithShape="0">
                    <a:prstClr val="black">
                      <a:alpha val="40000"/>
                    </a:prstClr>
                  </a:outerShdw>
                </a:effectLst>
                <a:latin typeface="Baskerville Old Face" pitchFamily="18" charset="0"/>
              </a:rPr>
              <a:t>W</a:t>
            </a:r>
            <a:r>
              <a:rPr lang="en-US" sz="3550" dirty="0" smtClean="0">
                <a:effectLst>
                  <a:outerShdw blurRad="50800" dist="38100" dir="2700000" algn="tl" rotWithShape="0">
                    <a:prstClr val="black">
                      <a:alpha val="40000"/>
                    </a:prstClr>
                  </a:outerShdw>
                </a:effectLst>
                <a:latin typeface="Baskerville Old Face" pitchFamily="18" charset="0"/>
              </a:rPr>
              <a:t>onder &amp; amazement not a church service</a:t>
            </a:r>
          </a:p>
          <a:p>
            <a:r>
              <a:rPr lang="en-US" sz="3550" b="1" u="sng" dirty="0" smtClean="0">
                <a:effectLst>
                  <a:outerShdw blurRad="50800" dist="38100" dir="2700000" algn="tl" rotWithShape="0">
                    <a:prstClr val="black">
                      <a:alpha val="40000"/>
                    </a:prstClr>
                  </a:outerShdw>
                </a:effectLst>
                <a:latin typeface="Baskerville Old Face" pitchFamily="18" charset="0"/>
              </a:rPr>
              <a:t>O</a:t>
            </a:r>
            <a:r>
              <a:rPr lang="en-US" sz="3550" dirty="0" smtClean="0">
                <a:effectLst>
                  <a:outerShdw blurRad="50800" dist="38100" dir="2700000" algn="tl" rotWithShape="0">
                    <a:prstClr val="black">
                      <a:alpha val="40000"/>
                    </a:prstClr>
                  </a:outerShdw>
                </a:effectLst>
                <a:latin typeface="Baskerville Old Face" pitchFamily="18" charset="0"/>
              </a:rPr>
              <a:t>ffering ourselves not our sacrifices</a:t>
            </a:r>
          </a:p>
          <a:p>
            <a:r>
              <a:rPr lang="en-US" sz="3550" b="1" u="sng" dirty="0" smtClean="0">
                <a:effectLst>
                  <a:outerShdw blurRad="50800" dist="38100" dir="2700000" algn="tl" rotWithShape="0">
                    <a:prstClr val="black">
                      <a:alpha val="40000"/>
                    </a:prstClr>
                  </a:outerShdw>
                </a:effectLst>
                <a:latin typeface="Baskerville Old Face" pitchFamily="18" charset="0"/>
              </a:rPr>
              <a:t>R</a:t>
            </a:r>
            <a:r>
              <a:rPr lang="en-US" sz="3550" dirty="0" smtClean="0">
                <a:effectLst>
                  <a:outerShdw blurRad="50800" dist="38100" dir="2700000" algn="tl" rotWithShape="0">
                    <a:prstClr val="black">
                      <a:alpha val="40000"/>
                    </a:prstClr>
                  </a:outerShdw>
                </a:effectLst>
                <a:latin typeface="Baskerville Old Face" pitchFamily="18" charset="0"/>
              </a:rPr>
              <a:t>elationship not religion or ritual</a:t>
            </a:r>
          </a:p>
          <a:p>
            <a:r>
              <a:rPr lang="en-US" sz="3550" b="1" u="sng" dirty="0" smtClean="0">
                <a:effectLst>
                  <a:outerShdw blurRad="50800" dist="38100" dir="2700000" algn="tl" rotWithShape="0">
                    <a:prstClr val="black">
                      <a:alpha val="40000"/>
                    </a:prstClr>
                  </a:outerShdw>
                </a:effectLst>
                <a:latin typeface="Baskerville Old Face" pitchFamily="18" charset="0"/>
              </a:rPr>
              <a:t>S</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H</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I</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P</a:t>
            </a:r>
            <a:endParaRPr lang="en-US" sz="3550" dirty="0">
              <a:effectLst>
                <a:outerShdw blurRad="50800" dist="38100" dir="2700000" algn="tl" rotWithShape="0">
                  <a:prstClr val="black">
                    <a:alpha val="40000"/>
                  </a:prstClr>
                </a:outerShdw>
              </a:effectLst>
              <a:latin typeface="Baskerville Old Face"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8933"/>
            <a:ext cx="5181600" cy="553998"/>
          </a:xfrm>
          <a:prstGeom prst="rect">
            <a:avLst/>
          </a:prstGeom>
          <a:noFill/>
        </p:spPr>
        <p:txBody>
          <a:bodyPr wrap="square" rtlCol="0">
            <a:spAutoFit/>
          </a:bodyPr>
          <a:lstStyle/>
          <a:p>
            <a:r>
              <a:rPr lang="en-US" sz="3000" b="1" dirty="0" smtClean="0">
                <a:solidFill>
                  <a:schemeClr val="bg1"/>
                </a:solidFill>
                <a:latin typeface="Baskerville Old Face" pitchFamily="18" charset="0"/>
              </a:rPr>
              <a:t>What is true worship?</a:t>
            </a:r>
          </a:p>
        </p:txBody>
      </p:sp>
      <p:sp>
        <p:nvSpPr>
          <p:cNvPr id="3" name="TextBox 2"/>
          <p:cNvSpPr txBox="1"/>
          <p:nvPr/>
        </p:nvSpPr>
        <p:spPr>
          <a:xfrm>
            <a:off x="457200" y="821531"/>
            <a:ext cx="8077200" cy="3916457"/>
          </a:xfrm>
          <a:prstGeom prst="rect">
            <a:avLst/>
          </a:prstGeom>
          <a:noFill/>
        </p:spPr>
        <p:txBody>
          <a:bodyPr wrap="square" rtlCol="0">
            <a:spAutoFit/>
          </a:bodyPr>
          <a:lstStyle/>
          <a:p>
            <a:r>
              <a:rPr lang="en-US" sz="3550" b="1" u="sng" dirty="0" smtClean="0">
                <a:effectLst>
                  <a:outerShdw blurRad="50800" dist="38100" dir="2700000" algn="tl" rotWithShape="0">
                    <a:prstClr val="black">
                      <a:alpha val="40000"/>
                    </a:prstClr>
                  </a:outerShdw>
                </a:effectLst>
                <a:latin typeface="Baskerville Old Face" pitchFamily="18" charset="0"/>
              </a:rPr>
              <a:t>W</a:t>
            </a:r>
            <a:r>
              <a:rPr lang="en-US" sz="3550" dirty="0" smtClean="0">
                <a:effectLst>
                  <a:outerShdw blurRad="50800" dist="38100" dir="2700000" algn="tl" rotWithShape="0">
                    <a:prstClr val="black">
                      <a:alpha val="40000"/>
                    </a:prstClr>
                  </a:outerShdw>
                </a:effectLst>
                <a:latin typeface="Baskerville Old Face" pitchFamily="18" charset="0"/>
              </a:rPr>
              <a:t>onder &amp; amazement not a church service</a:t>
            </a:r>
          </a:p>
          <a:p>
            <a:r>
              <a:rPr lang="en-US" sz="3550" b="1" u="sng" dirty="0" smtClean="0">
                <a:effectLst>
                  <a:outerShdw blurRad="50800" dist="38100" dir="2700000" algn="tl" rotWithShape="0">
                    <a:prstClr val="black">
                      <a:alpha val="40000"/>
                    </a:prstClr>
                  </a:outerShdw>
                </a:effectLst>
                <a:latin typeface="Baskerville Old Face" pitchFamily="18" charset="0"/>
              </a:rPr>
              <a:t>O</a:t>
            </a:r>
            <a:r>
              <a:rPr lang="en-US" sz="3550" dirty="0" smtClean="0">
                <a:effectLst>
                  <a:outerShdw blurRad="50800" dist="38100" dir="2700000" algn="tl" rotWithShape="0">
                    <a:prstClr val="black">
                      <a:alpha val="40000"/>
                    </a:prstClr>
                  </a:outerShdw>
                </a:effectLst>
                <a:latin typeface="Baskerville Old Face" pitchFamily="18" charset="0"/>
              </a:rPr>
              <a:t>ffering ourselves not our sacrifices</a:t>
            </a:r>
          </a:p>
          <a:p>
            <a:r>
              <a:rPr lang="en-US" sz="3550" b="1" u="sng" dirty="0" smtClean="0">
                <a:effectLst>
                  <a:outerShdw blurRad="50800" dist="38100" dir="2700000" algn="tl" rotWithShape="0">
                    <a:prstClr val="black">
                      <a:alpha val="40000"/>
                    </a:prstClr>
                  </a:outerShdw>
                </a:effectLst>
                <a:latin typeface="Baskerville Old Face" pitchFamily="18" charset="0"/>
              </a:rPr>
              <a:t>R</a:t>
            </a:r>
            <a:r>
              <a:rPr lang="en-US" sz="3550" dirty="0" smtClean="0">
                <a:effectLst>
                  <a:outerShdw blurRad="50800" dist="38100" dir="2700000" algn="tl" rotWithShape="0">
                    <a:prstClr val="black">
                      <a:alpha val="40000"/>
                    </a:prstClr>
                  </a:outerShdw>
                </a:effectLst>
                <a:latin typeface="Baskerville Old Face" pitchFamily="18" charset="0"/>
              </a:rPr>
              <a:t>elationship not religion or ritual</a:t>
            </a:r>
          </a:p>
          <a:p>
            <a:r>
              <a:rPr lang="en-US" sz="3550" b="1" u="sng" dirty="0" smtClean="0">
                <a:effectLst>
                  <a:outerShdw blurRad="50800" dist="38100" dir="2700000" algn="tl" rotWithShape="0">
                    <a:prstClr val="black">
                      <a:alpha val="40000"/>
                    </a:prstClr>
                  </a:outerShdw>
                </a:effectLst>
                <a:latin typeface="Baskerville Old Face" pitchFamily="18" charset="0"/>
              </a:rPr>
              <a:t>S</a:t>
            </a:r>
            <a:r>
              <a:rPr lang="en-US" sz="3550" dirty="0" smtClean="0">
                <a:effectLst>
                  <a:outerShdw blurRad="50800" dist="38100" dir="2700000" algn="tl" rotWithShape="0">
                    <a:prstClr val="black">
                      <a:alpha val="40000"/>
                    </a:prstClr>
                  </a:outerShdw>
                </a:effectLst>
                <a:latin typeface="Baskerville Old Face" pitchFamily="18" charset="0"/>
              </a:rPr>
              <a:t>urrender not self</a:t>
            </a:r>
          </a:p>
          <a:p>
            <a:r>
              <a:rPr lang="en-US" sz="3550" b="1" u="sng" dirty="0" smtClean="0">
                <a:effectLst>
                  <a:outerShdw blurRad="50800" dist="38100" dir="2700000" algn="tl" rotWithShape="0">
                    <a:prstClr val="black">
                      <a:alpha val="40000"/>
                    </a:prstClr>
                  </a:outerShdw>
                </a:effectLst>
                <a:latin typeface="Baskerville Old Face" pitchFamily="18" charset="0"/>
              </a:rPr>
              <a:t>H</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I</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P</a:t>
            </a:r>
            <a:endParaRPr lang="en-US" sz="3550" dirty="0">
              <a:effectLst>
                <a:outerShdw blurRad="50800" dist="38100" dir="2700000" algn="tl" rotWithShape="0">
                  <a:prstClr val="black">
                    <a:alpha val="40000"/>
                  </a:prstClr>
                </a:outerShdw>
              </a:effectLst>
              <a:latin typeface="Baskerville Old Face"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381000" y="1126331"/>
            <a:ext cx="7772400" cy="2785378"/>
          </a:xfrm>
          <a:prstGeom prst="rect">
            <a:avLst/>
          </a:prstGeom>
        </p:spPr>
        <p:txBody>
          <a:bodyPr wrap="square">
            <a:spAutoFit/>
          </a:bodyPr>
          <a:lstStyle/>
          <a:p>
            <a:pPr algn="ctr"/>
            <a:r>
              <a:rPr lang="en-US" sz="3500" b="1" dirty="0" smtClean="0"/>
              <a:t>I must surrender my fascination with myself to a more worthy preoccupation with the character and purposes of God. I am not the point. He is. I exist for him. He does not exist for me.</a:t>
            </a:r>
            <a:endParaRPr lang="en-US" sz="3500" b="1" dirty="0"/>
          </a:p>
        </p:txBody>
      </p:sp>
      <p:sp>
        <p:nvSpPr>
          <p:cNvPr id="3" name="TextBox 2"/>
          <p:cNvSpPr txBox="1"/>
          <p:nvPr/>
        </p:nvSpPr>
        <p:spPr>
          <a:xfrm>
            <a:off x="2819400" y="4098131"/>
            <a:ext cx="3124200" cy="523220"/>
          </a:xfrm>
          <a:prstGeom prst="rect">
            <a:avLst/>
          </a:prstGeom>
          <a:noFill/>
        </p:spPr>
        <p:txBody>
          <a:bodyPr wrap="square" rtlCol="0">
            <a:spAutoFit/>
          </a:bodyPr>
          <a:lstStyle/>
          <a:p>
            <a:pPr algn="ctr"/>
            <a:r>
              <a:rPr lang="en-US" sz="2800" b="1" dirty="0" smtClean="0"/>
              <a:t>Dr. Larry </a:t>
            </a:r>
            <a:r>
              <a:rPr lang="en-US" sz="2800" b="1" dirty="0" err="1" smtClean="0"/>
              <a:t>Crabb</a:t>
            </a:r>
            <a:endParaRPr lang="en-US" sz="28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8933"/>
            <a:ext cx="5181600" cy="553998"/>
          </a:xfrm>
          <a:prstGeom prst="rect">
            <a:avLst/>
          </a:prstGeom>
          <a:noFill/>
        </p:spPr>
        <p:txBody>
          <a:bodyPr wrap="square" rtlCol="0">
            <a:spAutoFit/>
          </a:bodyPr>
          <a:lstStyle/>
          <a:p>
            <a:r>
              <a:rPr lang="en-US" sz="3000" b="1" dirty="0" smtClean="0">
                <a:solidFill>
                  <a:schemeClr val="bg1"/>
                </a:solidFill>
                <a:latin typeface="Baskerville Old Face" pitchFamily="18" charset="0"/>
              </a:rPr>
              <a:t>What is true worship?</a:t>
            </a:r>
          </a:p>
        </p:txBody>
      </p:sp>
      <p:sp>
        <p:nvSpPr>
          <p:cNvPr id="3" name="TextBox 2"/>
          <p:cNvSpPr txBox="1"/>
          <p:nvPr/>
        </p:nvSpPr>
        <p:spPr>
          <a:xfrm>
            <a:off x="457200" y="821531"/>
            <a:ext cx="8382000" cy="3916457"/>
          </a:xfrm>
          <a:prstGeom prst="rect">
            <a:avLst/>
          </a:prstGeom>
          <a:noFill/>
        </p:spPr>
        <p:txBody>
          <a:bodyPr wrap="square" rtlCol="0">
            <a:spAutoFit/>
          </a:bodyPr>
          <a:lstStyle/>
          <a:p>
            <a:r>
              <a:rPr lang="en-US" sz="3550" b="1" u="sng" dirty="0" smtClean="0">
                <a:effectLst>
                  <a:outerShdw blurRad="50800" dist="38100" dir="2700000" algn="tl" rotWithShape="0">
                    <a:prstClr val="black">
                      <a:alpha val="40000"/>
                    </a:prstClr>
                  </a:outerShdw>
                </a:effectLst>
                <a:latin typeface="Baskerville Old Face" pitchFamily="18" charset="0"/>
              </a:rPr>
              <a:t>W</a:t>
            </a:r>
            <a:r>
              <a:rPr lang="en-US" sz="3550" dirty="0" smtClean="0">
                <a:effectLst>
                  <a:outerShdw blurRad="50800" dist="38100" dir="2700000" algn="tl" rotWithShape="0">
                    <a:prstClr val="black">
                      <a:alpha val="40000"/>
                    </a:prstClr>
                  </a:outerShdw>
                </a:effectLst>
                <a:latin typeface="Baskerville Old Face" pitchFamily="18" charset="0"/>
              </a:rPr>
              <a:t>onder &amp; amazement not a church service</a:t>
            </a:r>
          </a:p>
          <a:p>
            <a:r>
              <a:rPr lang="en-US" sz="3550" b="1" u="sng" dirty="0" smtClean="0">
                <a:effectLst>
                  <a:outerShdw blurRad="50800" dist="38100" dir="2700000" algn="tl" rotWithShape="0">
                    <a:prstClr val="black">
                      <a:alpha val="40000"/>
                    </a:prstClr>
                  </a:outerShdw>
                </a:effectLst>
                <a:latin typeface="Baskerville Old Face" pitchFamily="18" charset="0"/>
              </a:rPr>
              <a:t>O</a:t>
            </a:r>
            <a:r>
              <a:rPr lang="en-US" sz="3550" dirty="0" smtClean="0">
                <a:effectLst>
                  <a:outerShdw blurRad="50800" dist="38100" dir="2700000" algn="tl" rotWithShape="0">
                    <a:prstClr val="black">
                      <a:alpha val="40000"/>
                    </a:prstClr>
                  </a:outerShdw>
                </a:effectLst>
                <a:latin typeface="Baskerville Old Face" pitchFamily="18" charset="0"/>
              </a:rPr>
              <a:t>ffering ourselves not our sacrifices</a:t>
            </a:r>
          </a:p>
          <a:p>
            <a:r>
              <a:rPr lang="en-US" sz="3550" b="1" u="sng" dirty="0" smtClean="0">
                <a:effectLst>
                  <a:outerShdw blurRad="50800" dist="38100" dir="2700000" algn="tl" rotWithShape="0">
                    <a:prstClr val="black">
                      <a:alpha val="40000"/>
                    </a:prstClr>
                  </a:outerShdw>
                </a:effectLst>
                <a:latin typeface="Baskerville Old Face" pitchFamily="18" charset="0"/>
              </a:rPr>
              <a:t>R</a:t>
            </a:r>
            <a:r>
              <a:rPr lang="en-US" sz="3550" dirty="0" smtClean="0">
                <a:effectLst>
                  <a:outerShdw blurRad="50800" dist="38100" dir="2700000" algn="tl" rotWithShape="0">
                    <a:prstClr val="black">
                      <a:alpha val="40000"/>
                    </a:prstClr>
                  </a:outerShdw>
                </a:effectLst>
                <a:latin typeface="Baskerville Old Face" pitchFamily="18" charset="0"/>
              </a:rPr>
              <a:t>elationship not religion or ritual</a:t>
            </a:r>
          </a:p>
          <a:p>
            <a:r>
              <a:rPr lang="en-US" sz="3550" b="1" u="sng" dirty="0" smtClean="0">
                <a:effectLst>
                  <a:outerShdw blurRad="50800" dist="38100" dir="2700000" algn="tl" rotWithShape="0">
                    <a:prstClr val="black">
                      <a:alpha val="40000"/>
                    </a:prstClr>
                  </a:outerShdw>
                </a:effectLst>
                <a:latin typeface="Baskerville Old Face" pitchFamily="18" charset="0"/>
              </a:rPr>
              <a:t>S</a:t>
            </a:r>
            <a:r>
              <a:rPr lang="en-US" sz="3550" dirty="0" smtClean="0">
                <a:effectLst>
                  <a:outerShdw blurRad="50800" dist="38100" dir="2700000" algn="tl" rotWithShape="0">
                    <a:prstClr val="black">
                      <a:alpha val="40000"/>
                    </a:prstClr>
                  </a:outerShdw>
                </a:effectLst>
                <a:latin typeface="Baskerville Old Face" pitchFamily="18" charset="0"/>
              </a:rPr>
              <a:t>urrender not self</a:t>
            </a:r>
          </a:p>
          <a:p>
            <a:r>
              <a:rPr lang="en-US" sz="3550" b="1" u="sng" dirty="0" smtClean="0">
                <a:effectLst>
                  <a:outerShdw blurRad="50800" dist="38100" dir="2700000" algn="tl" rotWithShape="0">
                    <a:prstClr val="black">
                      <a:alpha val="40000"/>
                    </a:prstClr>
                  </a:outerShdw>
                </a:effectLst>
                <a:latin typeface="Baskerville Old Face" pitchFamily="18" charset="0"/>
              </a:rPr>
              <a:t>H</a:t>
            </a:r>
            <a:r>
              <a:rPr lang="en-US" sz="3550" dirty="0" smtClean="0">
                <a:effectLst>
                  <a:outerShdw blurRad="50800" dist="38100" dir="2700000" algn="tl" rotWithShape="0">
                    <a:prstClr val="black">
                      <a:alpha val="40000"/>
                    </a:prstClr>
                  </a:outerShdw>
                </a:effectLst>
                <a:latin typeface="Baskerville Old Face" pitchFamily="18" charset="0"/>
              </a:rPr>
              <a:t>eart not art</a:t>
            </a:r>
          </a:p>
          <a:p>
            <a:r>
              <a:rPr lang="en-US" sz="3550" b="1" u="sng" dirty="0" smtClean="0">
                <a:effectLst>
                  <a:outerShdw blurRad="50800" dist="38100" dir="2700000" algn="tl" rotWithShape="0">
                    <a:prstClr val="black">
                      <a:alpha val="40000"/>
                    </a:prstClr>
                  </a:outerShdw>
                </a:effectLst>
                <a:latin typeface="Baskerville Old Face" pitchFamily="18" charset="0"/>
              </a:rPr>
              <a:t>I</a:t>
            </a:r>
            <a:endParaRPr lang="en-US" sz="3550" dirty="0" smtClean="0">
              <a:effectLst>
                <a:outerShdw blurRad="50800" dist="38100" dir="2700000" algn="tl" rotWithShape="0">
                  <a:prstClr val="black">
                    <a:alpha val="40000"/>
                  </a:prstClr>
                </a:outerShdw>
              </a:effectLst>
              <a:latin typeface="Baskerville Old Face" pitchFamily="18" charset="0"/>
            </a:endParaRPr>
          </a:p>
          <a:p>
            <a:r>
              <a:rPr lang="en-US" sz="3550" b="1" u="sng" dirty="0" smtClean="0">
                <a:effectLst>
                  <a:outerShdw blurRad="50800" dist="38100" dir="2700000" algn="tl" rotWithShape="0">
                    <a:prstClr val="black">
                      <a:alpha val="40000"/>
                    </a:prstClr>
                  </a:outerShdw>
                </a:effectLst>
                <a:latin typeface="Baskerville Old Face" pitchFamily="18" charset="0"/>
              </a:rPr>
              <a:t>P</a:t>
            </a:r>
            <a:endParaRPr lang="en-US" sz="3550" dirty="0">
              <a:effectLst>
                <a:outerShdw blurRad="50800" dist="38100" dir="2700000" algn="tl" rotWithShape="0">
                  <a:prstClr val="black">
                    <a:alpha val="40000"/>
                  </a:prstClr>
                </a:outerShdw>
              </a:effectLst>
              <a:latin typeface="Baskerville Old Fac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1625" y="1191728"/>
            <a:ext cx="8068469" cy="2383455"/>
          </a:xfrm>
          <a:prstGeom prst="rect">
            <a:avLst/>
          </a:prstGeom>
          <a:noFill/>
          <a:ln w="9525">
            <a:noFill/>
            <a:miter lim="800000"/>
            <a:headEnd/>
            <a:tailEnd/>
          </a:ln>
        </p:spPr>
        <p:txBody>
          <a:bodyPr wrap="none"/>
          <a:lstStyle/>
          <a:p>
            <a:pPr algn="ctr"/>
            <a:r>
              <a:rPr lang="en-US" sz="3400" b="1" dirty="0">
                <a:solidFill>
                  <a:srgbClr val="000000"/>
                </a:solidFill>
                <a:latin typeface="Calibri" pitchFamily="34" charset="0"/>
                <a:sym typeface="Arial" charset="0"/>
              </a:rPr>
              <a:t>At Your name </a:t>
            </a:r>
          </a:p>
          <a:p>
            <a:pPr algn="ctr"/>
            <a:r>
              <a:rPr lang="en-US" sz="3400" b="1" dirty="0">
                <a:solidFill>
                  <a:srgbClr val="000000"/>
                </a:solidFill>
                <a:latin typeface="Calibri" pitchFamily="34" charset="0"/>
                <a:sym typeface="Arial" charset="0"/>
              </a:rPr>
              <a:t>The morning breaks in glory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At Your name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Creation sings Your story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8933"/>
            <a:ext cx="5181600" cy="553998"/>
          </a:xfrm>
          <a:prstGeom prst="rect">
            <a:avLst/>
          </a:prstGeom>
          <a:noFill/>
        </p:spPr>
        <p:txBody>
          <a:bodyPr wrap="square" rtlCol="0">
            <a:spAutoFit/>
          </a:bodyPr>
          <a:lstStyle/>
          <a:p>
            <a:r>
              <a:rPr lang="en-US" sz="3000" b="1" dirty="0" smtClean="0">
                <a:solidFill>
                  <a:schemeClr val="bg1"/>
                </a:solidFill>
                <a:latin typeface="Baskerville Old Face" pitchFamily="18" charset="0"/>
              </a:rPr>
              <a:t>What is true worship?</a:t>
            </a:r>
          </a:p>
        </p:txBody>
      </p:sp>
      <p:sp>
        <p:nvSpPr>
          <p:cNvPr id="3" name="TextBox 2"/>
          <p:cNvSpPr txBox="1"/>
          <p:nvPr/>
        </p:nvSpPr>
        <p:spPr>
          <a:xfrm>
            <a:off x="533400" y="821531"/>
            <a:ext cx="8153400" cy="3916457"/>
          </a:xfrm>
          <a:prstGeom prst="rect">
            <a:avLst/>
          </a:prstGeom>
          <a:noFill/>
        </p:spPr>
        <p:txBody>
          <a:bodyPr wrap="square" rtlCol="0">
            <a:spAutoFit/>
          </a:bodyPr>
          <a:lstStyle/>
          <a:p>
            <a:r>
              <a:rPr lang="en-US" sz="3550" b="1" u="sng" dirty="0" smtClean="0">
                <a:effectLst>
                  <a:outerShdw blurRad="50800" dist="38100" dir="2700000" algn="tl" rotWithShape="0">
                    <a:prstClr val="black">
                      <a:alpha val="40000"/>
                    </a:prstClr>
                  </a:outerShdw>
                </a:effectLst>
                <a:latin typeface="Baskerville Old Face" pitchFamily="18" charset="0"/>
              </a:rPr>
              <a:t>W</a:t>
            </a:r>
            <a:r>
              <a:rPr lang="en-US" sz="3550" dirty="0" smtClean="0">
                <a:effectLst>
                  <a:outerShdw blurRad="50800" dist="38100" dir="2700000" algn="tl" rotWithShape="0">
                    <a:prstClr val="black">
                      <a:alpha val="40000"/>
                    </a:prstClr>
                  </a:outerShdw>
                </a:effectLst>
                <a:latin typeface="Baskerville Old Face" pitchFamily="18" charset="0"/>
              </a:rPr>
              <a:t>onder &amp; amazement not a church service</a:t>
            </a:r>
          </a:p>
          <a:p>
            <a:r>
              <a:rPr lang="en-US" sz="3550" b="1" u="sng" dirty="0" smtClean="0">
                <a:effectLst>
                  <a:outerShdw blurRad="50800" dist="38100" dir="2700000" algn="tl" rotWithShape="0">
                    <a:prstClr val="black">
                      <a:alpha val="40000"/>
                    </a:prstClr>
                  </a:outerShdw>
                </a:effectLst>
                <a:latin typeface="Baskerville Old Face" pitchFamily="18" charset="0"/>
              </a:rPr>
              <a:t>O</a:t>
            </a:r>
            <a:r>
              <a:rPr lang="en-US" sz="3550" dirty="0" smtClean="0">
                <a:effectLst>
                  <a:outerShdw blurRad="50800" dist="38100" dir="2700000" algn="tl" rotWithShape="0">
                    <a:prstClr val="black">
                      <a:alpha val="40000"/>
                    </a:prstClr>
                  </a:outerShdw>
                </a:effectLst>
                <a:latin typeface="Baskerville Old Face" pitchFamily="18" charset="0"/>
              </a:rPr>
              <a:t>ffering ourselves not our sacrifices</a:t>
            </a:r>
          </a:p>
          <a:p>
            <a:r>
              <a:rPr lang="en-US" sz="3550" b="1" u="sng" dirty="0" smtClean="0">
                <a:effectLst>
                  <a:outerShdw blurRad="50800" dist="38100" dir="2700000" algn="tl" rotWithShape="0">
                    <a:prstClr val="black">
                      <a:alpha val="40000"/>
                    </a:prstClr>
                  </a:outerShdw>
                </a:effectLst>
                <a:latin typeface="Baskerville Old Face" pitchFamily="18" charset="0"/>
              </a:rPr>
              <a:t>R</a:t>
            </a:r>
            <a:r>
              <a:rPr lang="en-US" sz="3550" dirty="0" smtClean="0">
                <a:effectLst>
                  <a:outerShdw blurRad="50800" dist="38100" dir="2700000" algn="tl" rotWithShape="0">
                    <a:prstClr val="black">
                      <a:alpha val="40000"/>
                    </a:prstClr>
                  </a:outerShdw>
                </a:effectLst>
                <a:latin typeface="Baskerville Old Face" pitchFamily="18" charset="0"/>
              </a:rPr>
              <a:t>elationship not religion or ritual</a:t>
            </a:r>
          </a:p>
          <a:p>
            <a:r>
              <a:rPr lang="en-US" sz="3550" b="1" u="sng" dirty="0" smtClean="0">
                <a:effectLst>
                  <a:outerShdw blurRad="50800" dist="38100" dir="2700000" algn="tl" rotWithShape="0">
                    <a:prstClr val="black">
                      <a:alpha val="40000"/>
                    </a:prstClr>
                  </a:outerShdw>
                </a:effectLst>
                <a:latin typeface="Baskerville Old Face" pitchFamily="18" charset="0"/>
              </a:rPr>
              <a:t>S</a:t>
            </a:r>
            <a:r>
              <a:rPr lang="en-US" sz="3550" dirty="0" smtClean="0">
                <a:effectLst>
                  <a:outerShdw blurRad="50800" dist="38100" dir="2700000" algn="tl" rotWithShape="0">
                    <a:prstClr val="black">
                      <a:alpha val="40000"/>
                    </a:prstClr>
                  </a:outerShdw>
                </a:effectLst>
                <a:latin typeface="Baskerville Old Face" pitchFamily="18" charset="0"/>
              </a:rPr>
              <a:t>urrender not self</a:t>
            </a:r>
          </a:p>
          <a:p>
            <a:r>
              <a:rPr lang="en-US" sz="3550" b="1" u="sng" dirty="0" smtClean="0">
                <a:effectLst>
                  <a:outerShdw blurRad="50800" dist="38100" dir="2700000" algn="tl" rotWithShape="0">
                    <a:prstClr val="black">
                      <a:alpha val="40000"/>
                    </a:prstClr>
                  </a:outerShdw>
                </a:effectLst>
                <a:latin typeface="Baskerville Old Face" pitchFamily="18" charset="0"/>
              </a:rPr>
              <a:t>H</a:t>
            </a:r>
            <a:r>
              <a:rPr lang="en-US" sz="3550" dirty="0" smtClean="0">
                <a:effectLst>
                  <a:outerShdw blurRad="50800" dist="38100" dir="2700000" algn="tl" rotWithShape="0">
                    <a:prstClr val="black">
                      <a:alpha val="40000"/>
                    </a:prstClr>
                  </a:outerShdw>
                </a:effectLst>
                <a:latin typeface="Baskerville Old Face" pitchFamily="18" charset="0"/>
              </a:rPr>
              <a:t>eart not art</a:t>
            </a:r>
          </a:p>
          <a:p>
            <a:r>
              <a:rPr lang="en-US" sz="3550" b="1" u="sng" dirty="0" smtClean="0">
                <a:effectLst>
                  <a:outerShdw blurRad="50800" dist="38100" dir="2700000" algn="tl" rotWithShape="0">
                    <a:prstClr val="black">
                      <a:alpha val="40000"/>
                    </a:prstClr>
                  </a:outerShdw>
                </a:effectLst>
                <a:latin typeface="Baskerville Old Face" pitchFamily="18" charset="0"/>
              </a:rPr>
              <a:t>I</a:t>
            </a:r>
            <a:r>
              <a:rPr lang="en-US" sz="3550" dirty="0" smtClean="0">
                <a:effectLst>
                  <a:outerShdw blurRad="50800" dist="38100" dir="2700000" algn="tl" rotWithShape="0">
                    <a:prstClr val="black">
                      <a:alpha val="40000"/>
                    </a:prstClr>
                  </a:outerShdw>
                </a:effectLst>
                <a:latin typeface="Baskerville Old Face" pitchFamily="18" charset="0"/>
              </a:rPr>
              <a:t>s not part of your life, it IS your life</a:t>
            </a:r>
          </a:p>
          <a:p>
            <a:r>
              <a:rPr lang="en-US" sz="3550" b="1" u="sng" dirty="0" smtClean="0">
                <a:effectLst>
                  <a:outerShdw blurRad="50800" dist="38100" dir="2700000" algn="tl" rotWithShape="0">
                    <a:prstClr val="black">
                      <a:alpha val="40000"/>
                    </a:prstClr>
                  </a:outerShdw>
                </a:effectLst>
                <a:latin typeface="Baskerville Old Face" pitchFamily="18" charset="0"/>
              </a:rPr>
              <a:t>P</a:t>
            </a:r>
            <a:endParaRPr lang="en-US" sz="3550" dirty="0">
              <a:effectLst>
                <a:outerShdw blurRad="50800" dist="38100" dir="2700000" algn="tl" rotWithShape="0">
                  <a:prstClr val="black">
                    <a:alpha val="40000"/>
                  </a:prstClr>
                </a:outerShdw>
              </a:effectLst>
              <a:latin typeface="Baskerville Old Face"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381000" y="1429405"/>
            <a:ext cx="7772400" cy="1754326"/>
          </a:xfrm>
          <a:prstGeom prst="rect">
            <a:avLst/>
          </a:prstGeom>
        </p:spPr>
        <p:txBody>
          <a:bodyPr wrap="square">
            <a:spAutoFit/>
          </a:bodyPr>
          <a:lstStyle/>
          <a:p>
            <a:pPr algn="ctr"/>
            <a:r>
              <a:rPr lang="en-US" sz="3600" b="1" dirty="0" smtClean="0"/>
              <a:t>“I will bless the Lord at all times; </a:t>
            </a:r>
            <a:br>
              <a:rPr lang="en-US" sz="3600" b="1" dirty="0" smtClean="0"/>
            </a:br>
            <a:r>
              <a:rPr lang="en-US" sz="3600" b="1" dirty="0" smtClean="0"/>
              <a:t>His praise shall continually dwell </a:t>
            </a:r>
            <a:br>
              <a:rPr lang="en-US" sz="3600" b="1" dirty="0" smtClean="0"/>
            </a:br>
            <a:r>
              <a:rPr lang="en-US" sz="3600" b="1" dirty="0" smtClean="0"/>
              <a:t>in my mouth.”</a:t>
            </a:r>
            <a:endParaRPr lang="en-US" sz="3500" b="1" dirty="0"/>
          </a:p>
        </p:txBody>
      </p:sp>
      <p:sp>
        <p:nvSpPr>
          <p:cNvPr id="3" name="TextBox 2"/>
          <p:cNvSpPr txBox="1"/>
          <p:nvPr/>
        </p:nvSpPr>
        <p:spPr>
          <a:xfrm>
            <a:off x="2819400" y="4098131"/>
            <a:ext cx="3124200" cy="523220"/>
          </a:xfrm>
          <a:prstGeom prst="rect">
            <a:avLst/>
          </a:prstGeom>
          <a:noFill/>
        </p:spPr>
        <p:txBody>
          <a:bodyPr wrap="square" rtlCol="0">
            <a:spAutoFit/>
          </a:bodyPr>
          <a:lstStyle/>
          <a:p>
            <a:pPr algn="ctr"/>
            <a:r>
              <a:rPr lang="en-US" sz="2800" b="1" dirty="0" smtClean="0"/>
              <a:t>Psalm 34:1</a:t>
            </a:r>
            <a:endParaRPr lang="en-US" sz="2800"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381000" y="1623000"/>
            <a:ext cx="7772400" cy="646331"/>
          </a:xfrm>
          <a:prstGeom prst="rect">
            <a:avLst/>
          </a:prstGeom>
        </p:spPr>
        <p:txBody>
          <a:bodyPr wrap="square">
            <a:spAutoFit/>
          </a:bodyPr>
          <a:lstStyle/>
          <a:p>
            <a:pPr algn="ctr"/>
            <a:r>
              <a:rPr lang="en-US" sz="3600" b="1" dirty="0" smtClean="0"/>
              <a:t>“worship Him continually”</a:t>
            </a:r>
            <a:endParaRPr lang="en-US" sz="3500" b="1" dirty="0"/>
          </a:p>
        </p:txBody>
      </p:sp>
      <p:sp>
        <p:nvSpPr>
          <p:cNvPr id="3" name="TextBox 2"/>
          <p:cNvSpPr txBox="1"/>
          <p:nvPr/>
        </p:nvSpPr>
        <p:spPr>
          <a:xfrm>
            <a:off x="2819400" y="4098131"/>
            <a:ext cx="3124200" cy="523220"/>
          </a:xfrm>
          <a:prstGeom prst="rect">
            <a:avLst/>
          </a:prstGeom>
          <a:noFill/>
        </p:spPr>
        <p:txBody>
          <a:bodyPr wrap="square" rtlCol="0">
            <a:spAutoFit/>
          </a:bodyPr>
          <a:lstStyle/>
          <a:p>
            <a:pPr algn="ctr"/>
            <a:r>
              <a:rPr lang="en-US" sz="2800" b="1" dirty="0" smtClean="0"/>
              <a:t>Psalm 105:4</a:t>
            </a:r>
            <a:endParaRPr lang="en-US" sz="28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457200" y="1623000"/>
            <a:ext cx="7772400" cy="646331"/>
          </a:xfrm>
          <a:prstGeom prst="rect">
            <a:avLst/>
          </a:prstGeom>
        </p:spPr>
        <p:txBody>
          <a:bodyPr wrap="square">
            <a:spAutoFit/>
          </a:bodyPr>
          <a:lstStyle/>
          <a:p>
            <a:pPr algn="ctr"/>
            <a:r>
              <a:rPr lang="en-US" sz="3600" b="1" dirty="0" smtClean="0"/>
              <a:t>“praise Him from sunrise to sunset”</a:t>
            </a:r>
            <a:endParaRPr lang="en-US" sz="3500" b="1" dirty="0"/>
          </a:p>
        </p:txBody>
      </p:sp>
      <p:sp>
        <p:nvSpPr>
          <p:cNvPr id="3" name="TextBox 2"/>
          <p:cNvSpPr txBox="1"/>
          <p:nvPr/>
        </p:nvSpPr>
        <p:spPr>
          <a:xfrm>
            <a:off x="2819400" y="4098131"/>
            <a:ext cx="3124200" cy="523220"/>
          </a:xfrm>
          <a:prstGeom prst="rect">
            <a:avLst/>
          </a:prstGeom>
          <a:noFill/>
        </p:spPr>
        <p:txBody>
          <a:bodyPr wrap="square" rtlCol="0">
            <a:spAutoFit/>
          </a:bodyPr>
          <a:lstStyle/>
          <a:p>
            <a:pPr algn="ctr"/>
            <a:r>
              <a:rPr lang="en-US" sz="2800" b="1" dirty="0" smtClean="0"/>
              <a:t>Psalm 113:3</a:t>
            </a:r>
            <a:endParaRPr lang="en-US" sz="2800"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8933"/>
            <a:ext cx="5181600" cy="553998"/>
          </a:xfrm>
          <a:prstGeom prst="rect">
            <a:avLst/>
          </a:prstGeom>
          <a:noFill/>
        </p:spPr>
        <p:txBody>
          <a:bodyPr wrap="square" rtlCol="0">
            <a:spAutoFit/>
          </a:bodyPr>
          <a:lstStyle/>
          <a:p>
            <a:r>
              <a:rPr lang="en-US" sz="3000" b="1" dirty="0" smtClean="0">
                <a:solidFill>
                  <a:schemeClr val="bg1"/>
                </a:solidFill>
                <a:latin typeface="Baskerville Old Face" pitchFamily="18" charset="0"/>
              </a:rPr>
              <a:t>What is true worship?</a:t>
            </a:r>
          </a:p>
        </p:txBody>
      </p:sp>
      <p:sp>
        <p:nvSpPr>
          <p:cNvPr id="3" name="TextBox 2"/>
          <p:cNvSpPr txBox="1"/>
          <p:nvPr/>
        </p:nvSpPr>
        <p:spPr>
          <a:xfrm>
            <a:off x="457200" y="821531"/>
            <a:ext cx="8153400" cy="3916457"/>
          </a:xfrm>
          <a:prstGeom prst="rect">
            <a:avLst/>
          </a:prstGeom>
          <a:noFill/>
        </p:spPr>
        <p:txBody>
          <a:bodyPr wrap="square" rtlCol="0">
            <a:spAutoFit/>
          </a:bodyPr>
          <a:lstStyle/>
          <a:p>
            <a:r>
              <a:rPr lang="en-US" sz="3550" b="1" u="sng" dirty="0" smtClean="0">
                <a:effectLst>
                  <a:outerShdw blurRad="50800" dist="38100" dir="2700000" algn="tl" rotWithShape="0">
                    <a:prstClr val="black">
                      <a:alpha val="40000"/>
                    </a:prstClr>
                  </a:outerShdw>
                </a:effectLst>
                <a:latin typeface="Baskerville Old Face" pitchFamily="18" charset="0"/>
              </a:rPr>
              <a:t>W</a:t>
            </a:r>
            <a:r>
              <a:rPr lang="en-US" sz="3550" dirty="0" smtClean="0">
                <a:effectLst>
                  <a:outerShdw blurRad="50800" dist="38100" dir="2700000" algn="tl" rotWithShape="0">
                    <a:prstClr val="black">
                      <a:alpha val="40000"/>
                    </a:prstClr>
                  </a:outerShdw>
                </a:effectLst>
                <a:latin typeface="Baskerville Old Face" pitchFamily="18" charset="0"/>
              </a:rPr>
              <a:t>onder &amp; amazement not a church service</a:t>
            </a:r>
          </a:p>
          <a:p>
            <a:r>
              <a:rPr lang="en-US" sz="3550" b="1" u="sng" dirty="0" smtClean="0">
                <a:effectLst>
                  <a:outerShdw blurRad="50800" dist="38100" dir="2700000" algn="tl" rotWithShape="0">
                    <a:prstClr val="black">
                      <a:alpha val="40000"/>
                    </a:prstClr>
                  </a:outerShdw>
                </a:effectLst>
                <a:latin typeface="Baskerville Old Face" pitchFamily="18" charset="0"/>
              </a:rPr>
              <a:t>O</a:t>
            </a:r>
            <a:r>
              <a:rPr lang="en-US" sz="3550" dirty="0" smtClean="0">
                <a:effectLst>
                  <a:outerShdw blurRad="50800" dist="38100" dir="2700000" algn="tl" rotWithShape="0">
                    <a:prstClr val="black">
                      <a:alpha val="40000"/>
                    </a:prstClr>
                  </a:outerShdw>
                </a:effectLst>
                <a:latin typeface="Baskerville Old Face" pitchFamily="18" charset="0"/>
              </a:rPr>
              <a:t>ffering ourselves not our sacrifices</a:t>
            </a:r>
          </a:p>
          <a:p>
            <a:r>
              <a:rPr lang="en-US" sz="3550" b="1" u="sng" dirty="0" smtClean="0">
                <a:effectLst>
                  <a:outerShdw blurRad="50800" dist="38100" dir="2700000" algn="tl" rotWithShape="0">
                    <a:prstClr val="black">
                      <a:alpha val="40000"/>
                    </a:prstClr>
                  </a:outerShdw>
                </a:effectLst>
                <a:latin typeface="Baskerville Old Face" pitchFamily="18" charset="0"/>
              </a:rPr>
              <a:t>R</a:t>
            </a:r>
            <a:r>
              <a:rPr lang="en-US" sz="3550" dirty="0" smtClean="0">
                <a:effectLst>
                  <a:outerShdw blurRad="50800" dist="38100" dir="2700000" algn="tl" rotWithShape="0">
                    <a:prstClr val="black">
                      <a:alpha val="40000"/>
                    </a:prstClr>
                  </a:outerShdw>
                </a:effectLst>
                <a:latin typeface="Baskerville Old Face" pitchFamily="18" charset="0"/>
              </a:rPr>
              <a:t>elationship not religion or ritual</a:t>
            </a:r>
          </a:p>
          <a:p>
            <a:r>
              <a:rPr lang="en-US" sz="3550" b="1" u="sng" dirty="0" smtClean="0">
                <a:effectLst>
                  <a:outerShdw blurRad="50800" dist="38100" dir="2700000" algn="tl" rotWithShape="0">
                    <a:prstClr val="black">
                      <a:alpha val="40000"/>
                    </a:prstClr>
                  </a:outerShdw>
                </a:effectLst>
                <a:latin typeface="Baskerville Old Face" pitchFamily="18" charset="0"/>
              </a:rPr>
              <a:t>S</a:t>
            </a:r>
            <a:r>
              <a:rPr lang="en-US" sz="3550" dirty="0" smtClean="0">
                <a:effectLst>
                  <a:outerShdw blurRad="50800" dist="38100" dir="2700000" algn="tl" rotWithShape="0">
                    <a:prstClr val="black">
                      <a:alpha val="40000"/>
                    </a:prstClr>
                  </a:outerShdw>
                </a:effectLst>
                <a:latin typeface="Baskerville Old Face" pitchFamily="18" charset="0"/>
              </a:rPr>
              <a:t>urrender not self</a:t>
            </a:r>
          </a:p>
          <a:p>
            <a:r>
              <a:rPr lang="en-US" sz="3550" b="1" u="sng" dirty="0" smtClean="0">
                <a:effectLst>
                  <a:outerShdw blurRad="50800" dist="38100" dir="2700000" algn="tl" rotWithShape="0">
                    <a:prstClr val="black">
                      <a:alpha val="40000"/>
                    </a:prstClr>
                  </a:outerShdw>
                </a:effectLst>
                <a:latin typeface="Baskerville Old Face" pitchFamily="18" charset="0"/>
              </a:rPr>
              <a:t>H</a:t>
            </a:r>
            <a:r>
              <a:rPr lang="en-US" sz="3550" dirty="0" smtClean="0">
                <a:effectLst>
                  <a:outerShdw blurRad="50800" dist="38100" dir="2700000" algn="tl" rotWithShape="0">
                    <a:prstClr val="black">
                      <a:alpha val="40000"/>
                    </a:prstClr>
                  </a:outerShdw>
                </a:effectLst>
                <a:latin typeface="Baskerville Old Face" pitchFamily="18" charset="0"/>
              </a:rPr>
              <a:t>eart not art</a:t>
            </a:r>
          </a:p>
          <a:p>
            <a:r>
              <a:rPr lang="en-US" sz="3550" b="1" u="sng" dirty="0" smtClean="0">
                <a:effectLst>
                  <a:outerShdw blurRad="50800" dist="38100" dir="2700000" algn="tl" rotWithShape="0">
                    <a:prstClr val="black">
                      <a:alpha val="40000"/>
                    </a:prstClr>
                  </a:outerShdw>
                </a:effectLst>
                <a:latin typeface="Baskerville Old Face" pitchFamily="18" charset="0"/>
              </a:rPr>
              <a:t>I</a:t>
            </a:r>
            <a:r>
              <a:rPr lang="en-US" sz="3550" dirty="0" smtClean="0">
                <a:effectLst>
                  <a:outerShdw blurRad="50800" dist="38100" dir="2700000" algn="tl" rotWithShape="0">
                    <a:prstClr val="black">
                      <a:alpha val="40000"/>
                    </a:prstClr>
                  </a:outerShdw>
                </a:effectLst>
                <a:latin typeface="Baskerville Old Face" pitchFamily="18" charset="0"/>
              </a:rPr>
              <a:t>s not part of your life, it IS your life</a:t>
            </a:r>
          </a:p>
          <a:p>
            <a:r>
              <a:rPr lang="en-US" sz="3550" b="1" u="sng" dirty="0" smtClean="0">
                <a:effectLst>
                  <a:outerShdw blurRad="50800" dist="38100" dir="2700000" algn="tl" rotWithShape="0">
                    <a:prstClr val="black">
                      <a:alpha val="40000"/>
                    </a:prstClr>
                  </a:outerShdw>
                </a:effectLst>
                <a:latin typeface="Baskerville Old Face" pitchFamily="18" charset="0"/>
              </a:rPr>
              <a:t>P</a:t>
            </a:r>
            <a:r>
              <a:rPr lang="en-US" sz="3550" dirty="0" smtClean="0">
                <a:effectLst>
                  <a:outerShdw blurRad="50800" dist="38100" dir="2700000" algn="tl" rotWithShape="0">
                    <a:prstClr val="black">
                      <a:alpha val="40000"/>
                    </a:prstClr>
                  </a:outerShdw>
                </a:effectLst>
                <a:latin typeface="Baskerville Old Face" pitchFamily="18" charset="0"/>
              </a:rPr>
              <a:t>assionate not passive</a:t>
            </a:r>
            <a:endParaRPr lang="en-US" sz="3550" dirty="0">
              <a:effectLst>
                <a:outerShdw blurRad="50800" dist="38100" dir="2700000" algn="tl" rotWithShape="0">
                  <a:prstClr val="black">
                    <a:alpha val="40000"/>
                  </a:prstClr>
                </a:outerShdw>
              </a:effectLst>
              <a:latin typeface="Baskerville Old Face"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973932"/>
            <a:ext cx="6781800" cy="3276599"/>
          </a:xfrm>
          <a:prstGeom prst="roundRect">
            <a:avLst/>
          </a:prstGeom>
          <a:solidFill>
            <a:schemeClr val="accent2"/>
          </a:solidFill>
        </p:spPr>
        <p:txBody>
          <a:bodyPr wrap="square" rtlCol="0">
            <a:noAutofit/>
          </a:bodyPr>
          <a:lstStyle/>
          <a:p>
            <a:pPr algn="ctr"/>
            <a:r>
              <a:rPr lang="en-US"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rPr>
              <a:t>Sound doctrine results in a HEART of WORSHIP by having a HEART that is GRATEFUL to God!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1625" y="1191728"/>
            <a:ext cx="8068469" cy="2383455"/>
          </a:xfrm>
          <a:prstGeom prst="rect">
            <a:avLst/>
          </a:prstGeom>
          <a:noFill/>
          <a:ln w="9525">
            <a:noFill/>
            <a:miter lim="800000"/>
            <a:headEnd/>
            <a:tailEnd/>
          </a:ln>
        </p:spPr>
        <p:txBody>
          <a:bodyPr wrap="none"/>
          <a:lstStyle/>
          <a:p>
            <a:pPr algn="ctr"/>
            <a:r>
              <a:rPr lang="en-US" sz="3400" b="1" dirty="0">
                <a:solidFill>
                  <a:srgbClr val="000000"/>
                </a:solidFill>
                <a:latin typeface="Calibri" pitchFamily="34" charset="0"/>
                <a:sym typeface="Arial" charset="0"/>
              </a:rPr>
              <a:t>At Your name </a:t>
            </a:r>
          </a:p>
          <a:p>
            <a:pPr algn="ctr"/>
            <a:r>
              <a:rPr lang="en-US" sz="3400" b="1" dirty="0">
                <a:solidFill>
                  <a:srgbClr val="000000"/>
                </a:solidFill>
                <a:latin typeface="Calibri" pitchFamily="34" charset="0"/>
                <a:sym typeface="Arial" charset="0"/>
              </a:rPr>
              <a:t>Angels will bow</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earth will rejoice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people cry out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01625" y="1191728"/>
            <a:ext cx="8068469" cy="2383455"/>
          </a:xfrm>
          <a:prstGeom prst="rect">
            <a:avLst/>
          </a:prstGeom>
          <a:noFill/>
          <a:ln w="9525">
            <a:noFill/>
            <a:miter lim="800000"/>
            <a:headEnd/>
            <a:tailEnd/>
          </a:ln>
        </p:spPr>
        <p:txBody>
          <a:bodyPr wrap="none"/>
          <a:lstStyle/>
          <a:p>
            <a:pPr algn="ctr"/>
            <a:r>
              <a:rPr lang="en-US" sz="3400" b="1" dirty="0">
                <a:solidFill>
                  <a:srgbClr val="000000"/>
                </a:solidFill>
                <a:latin typeface="Calibri" pitchFamily="34" charset="0"/>
                <a:sym typeface="Arial" charset="0"/>
              </a:rPr>
              <a:t>Lord of all the earth</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We'll shout Your name, shout Your name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Filling up the skies with</a:t>
            </a:r>
          </a:p>
          <a:p>
            <a:pPr algn="ctr"/>
            <a:r>
              <a:rPr lang="en-US" sz="3400" b="1" dirty="0">
                <a:solidFill>
                  <a:srgbClr val="000000"/>
                </a:solidFill>
                <a:latin typeface="Calibri" pitchFamily="34" charset="0"/>
                <a:sym typeface="Arial" charset="0"/>
              </a:rPr>
              <a:t>Endless praise, endless praise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01625" y="1191728"/>
            <a:ext cx="8068469" cy="2383455"/>
          </a:xfrm>
          <a:prstGeom prst="rect">
            <a:avLst/>
          </a:prstGeom>
          <a:noFill/>
          <a:ln w="9525">
            <a:noFill/>
            <a:miter lim="800000"/>
            <a:headEnd/>
            <a:tailEnd/>
          </a:ln>
        </p:spPr>
        <p:txBody>
          <a:bodyPr wrap="none"/>
          <a:lstStyle/>
          <a:p>
            <a:pPr algn="ctr"/>
            <a:r>
              <a:rPr lang="en-US" sz="3400" b="1" dirty="0">
                <a:solidFill>
                  <a:srgbClr val="000000"/>
                </a:solidFill>
                <a:latin typeface="Calibri" pitchFamily="34" charset="0"/>
                <a:sym typeface="Arial" charset="0"/>
              </a:rPr>
              <a:t>Yahweh, Yahweh </a:t>
            </a:r>
          </a:p>
          <a:p>
            <a:pPr algn="ctr"/>
            <a:r>
              <a:rPr lang="en-US" sz="3400" b="1" dirty="0">
                <a:solidFill>
                  <a:srgbClr val="000000"/>
                </a:solidFill>
                <a:latin typeface="Calibri" pitchFamily="34" charset="0"/>
                <a:sym typeface="Arial" charset="0"/>
              </a:rPr>
              <a:t>We love to shout Your name </a:t>
            </a:r>
          </a:p>
          <a:p>
            <a:pPr algn="ctr"/>
            <a:r>
              <a:rPr lang="en-US" sz="3400" b="1" dirty="0">
                <a:solidFill>
                  <a:srgbClr val="000000"/>
                </a:solidFill>
                <a:latin typeface="Calibri" pitchFamily="34" charset="0"/>
                <a:sym typeface="Arial" charset="0"/>
              </a:rPr>
              <a:t>O Lord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575</TotalTime>
  <Words>838</Words>
  <Application>Microsoft Office PowerPoint</Application>
  <PresentationFormat>Custom</PresentationFormat>
  <Paragraphs>217</Paragraphs>
  <Slides>65</Slides>
  <Notes>0</Notes>
  <HiddenSlides>0</HiddenSlides>
  <MMClips>0</MMClips>
  <ScaleCrop>false</ScaleCrop>
  <HeadingPairs>
    <vt:vector size="4" baseType="variant">
      <vt:variant>
        <vt:lpstr>Theme</vt:lpstr>
      </vt:variant>
      <vt:variant>
        <vt:i4>5</vt:i4>
      </vt:variant>
      <vt:variant>
        <vt:lpstr>Slide Titles</vt:lpstr>
      </vt:variant>
      <vt:variant>
        <vt:i4>65</vt:i4>
      </vt:variant>
    </vt:vector>
  </HeadingPairs>
  <TitlesOfParts>
    <vt:vector size="70" baseType="lpstr">
      <vt:lpstr>Office Theme</vt:lpstr>
      <vt:lpstr>1_Office Theme</vt:lpstr>
      <vt:lpstr>2_Office Theme</vt:lpstr>
      <vt:lpstr>3_Office Theme</vt:lpstr>
      <vt:lpstr>4_Office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Let us serve you! If you plan to attend the 8:15 service with kids, please let us know! Email Pam at pamc@tbcweb.org</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us serve you! If you plan to attend the 8:15 service with kids, please let us know! Email Pam at pamc@tbcweb.org</dc:title>
  <dc:creator>sarahw</dc:creator>
  <cp:lastModifiedBy>TBC Media</cp:lastModifiedBy>
  <cp:revision>39</cp:revision>
  <dcterms:created xsi:type="dcterms:W3CDTF">2012-08-02T21:01:52Z</dcterms:created>
  <dcterms:modified xsi:type="dcterms:W3CDTF">2012-08-08T21:52:38Z</dcterms:modified>
</cp:coreProperties>
</file>