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69" r:id="rId2"/>
    <p:sldId id="325" r:id="rId3"/>
    <p:sldId id="277" r:id="rId4"/>
    <p:sldId id="278" r:id="rId5"/>
    <p:sldId id="327" r:id="rId6"/>
    <p:sldId id="32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71" r:id="rId20"/>
    <p:sldId id="272" r:id="rId21"/>
    <p:sldId id="273" r:id="rId22"/>
    <p:sldId id="274" r:id="rId23"/>
    <p:sldId id="275" r:id="rId24"/>
    <p:sldId id="276" r:id="rId25"/>
    <p:sldId id="329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26" r:id="rId51"/>
    <p:sldId id="265" r:id="rId52"/>
    <p:sldId id="258" r:id="rId53"/>
    <p:sldId id="259" r:id="rId54"/>
    <p:sldId id="266" r:id="rId55"/>
    <p:sldId id="260" r:id="rId56"/>
    <p:sldId id="261" r:id="rId57"/>
    <p:sldId id="262" r:id="rId58"/>
    <p:sldId id="263" r:id="rId59"/>
    <p:sldId id="268" r:id="rId60"/>
    <p:sldId id="264" r:id="rId61"/>
    <p:sldId id="267" r:id="rId62"/>
    <p:sldId id="330" r:id="rId63"/>
    <p:sldId id="331" r:id="rId64"/>
  </p:sldIdLst>
  <p:sldSz cx="8686800" cy="5148263"/>
  <p:notesSz cx="6858000" cy="9144000"/>
  <p:defaultTextStyle>
    <a:defPPr>
      <a:defRPr lang="en-US"/>
    </a:defPPr>
    <a:lvl1pPr marL="0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95249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90499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85748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80998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76247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71496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766746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161995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3" autoAdjust="0"/>
    <p:restoredTop sz="94660"/>
  </p:normalViewPr>
  <p:slideViewPr>
    <p:cSldViewPr>
      <p:cViewPr varScale="1">
        <p:scale>
          <a:sx n="113" d="100"/>
          <a:sy n="113" d="100"/>
        </p:scale>
        <p:origin x="-120" y="-132"/>
      </p:cViewPr>
      <p:guideLst>
        <p:guide orient="horz" pos="1622"/>
        <p:guide pos="27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C6B5C-7F59-4A49-B5F7-476E29E8D7FF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6575" y="685800"/>
            <a:ext cx="5784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47A93-CEF0-4EB3-BF61-CD1BA2517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7A93-CEF0-4EB3-BF61-CD1BA25170B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510" y="1599299"/>
            <a:ext cx="738378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020" y="2917349"/>
            <a:ext cx="608076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5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0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1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6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79BA-7753-4FB2-9CD5-FFC3A7F44552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3F8B-7E3C-486C-AC34-5509E571B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79BA-7753-4FB2-9CD5-FFC3A7F44552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3F8B-7E3C-486C-AC34-5509E571B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82733" y="154925"/>
            <a:ext cx="1856501" cy="32975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3226" y="154925"/>
            <a:ext cx="5424726" cy="32975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79BA-7753-4FB2-9CD5-FFC3A7F44552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3F8B-7E3C-486C-AC34-5509E571B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79BA-7753-4FB2-9CD5-FFC3A7F44552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3F8B-7E3C-486C-AC34-5509E571B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97" y="3308236"/>
            <a:ext cx="7383780" cy="1022502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197" y="2182054"/>
            <a:ext cx="7383780" cy="1126182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52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904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57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809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76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714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667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61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79BA-7753-4FB2-9CD5-FFC3A7F44552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3F8B-7E3C-486C-AC34-5509E571B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227" y="902138"/>
            <a:ext cx="3640614" cy="25502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8620" y="902138"/>
            <a:ext cx="3640614" cy="25502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79BA-7753-4FB2-9CD5-FFC3A7F44552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3F8B-7E3C-486C-AC34-5509E571B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206169"/>
            <a:ext cx="7818120" cy="85804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152401"/>
            <a:ext cx="3838179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" y="1632667"/>
            <a:ext cx="3838179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774" y="1152401"/>
            <a:ext cx="3839686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774" y="1632667"/>
            <a:ext cx="3839686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79BA-7753-4FB2-9CD5-FFC3A7F44552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3F8B-7E3C-486C-AC34-5509E571B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79BA-7753-4FB2-9CD5-FFC3A7F44552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3F8B-7E3C-486C-AC34-5509E571B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79BA-7753-4FB2-9CD5-FFC3A7F44552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3F8B-7E3C-486C-AC34-5509E571B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1" y="204977"/>
            <a:ext cx="2857897" cy="87234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297" y="204977"/>
            <a:ext cx="4856163" cy="439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1" y="1077322"/>
            <a:ext cx="2857897" cy="352155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79BA-7753-4FB2-9CD5-FFC3A7F44552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3F8B-7E3C-486C-AC34-5509E571B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74" y="3603784"/>
            <a:ext cx="5212080" cy="42544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2674" y="460007"/>
            <a:ext cx="5212080" cy="3088958"/>
          </a:xfrm>
        </p:spPr>
        <p:txBody>
          <a:bodyPr/>
          <a:lstStyle>
            <a:lvl1pPr marL="0" indent="0">
              <a:buNone/>
              <a:defRPr sz="2800"/>
            </a:lvl1pPr>
            <a:lvl2pPr marL="395249" indent="0">
              <a:buNone/>
              <a:defRPr sz="2400"/>
            </a:lvl2pPr>
            <a:lvl3pPr marL="790499" indent="0">
              <a:buNone/>
              <a:defRPr sz="2100"/>
            </a:lvl3pPr>
            <a:lvl4pPr marL="1185748" indent="0">
              <a:buNone/>
              <a:defRPr sz="1700"/>
            </a:lvl4pPr>
            <a:lvl5pPr marL="1580998" indent="0">
              <a:buNone/>
              <a:defRPr sz="1700"/>
            </a:lvl5pPr>
            <a:lvl6pPr marL="1976247" indent="0">
              <a:buNone/>
              <a:defRPr sz="1700"/>
            </a:lvl6pPr>
            <a:lvl7pPr marL="2371496" indent="0">
              <a:buNone/>
              <a:defRPr sz="1700"/>
            </a:lvl7pPr>
            <a:lvl8pPr marL="2766746" indent="0">
              <a:buNone/>
              <a:defRPr sz="1700"/>
            </a:lvl8pPr>
            <a:lvl9pPr marL="3161995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2674" y="4029231"/>
            <a:ext cx="5212080" cy="60420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79BA-7753-4FB2-9CD5-FFC3A7F44552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3F8B-7E3C-486C-AC34-5509E571B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340" y="206169"/>
            <a:ext cx="7818120" cy="858044"/>
          </a:xfrm>
          <a:prstGeom prst="rect">
            <a:avLst/>
          </a:prstGeom>
        </p:spPr>
        <p:txBody>
          <a:bodyPr vert="horz" lIns="79050" tIns="39525" rIns="79050" bIns="3952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201262"/>
            <a:ext cx="7818120" cy="3397616"/>
          </a:xfrm>
          <a:prstGeom prst="rect">
            <a:avLst/>
          </a:prstGeom>
        </p:spPr>
        <p:txBody>
          <a:bodyPr vert="horz" lIns="79050" tIns="39525" rIns="79050" bIns="395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4340" y="4771678"/>
            <a:ext cx="2026920" cy="274097"/>
          </a:xfrm>
          <a:prstGeom prst="rect">
            <a:avLst/>
          </a:prstGeom>
        </p:spPr>
        <p:txBody>
          <a:bodyPr vert="horz" lIns="79050" tIns="39525" rIns="79050" bIns="3952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E79BA-7753-4FB2-9CD5-FFC3A7F44552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7990" y="4771678"/>
            <a:ext cx="2750820" cy="274097"/>
          </a:xfrm>
          <a:prstGeom prst="rect">
            <a:avLst/>
          </a:prstGeom>
        </p:spPr>
        <p:txBody>
          <a:bodyPr vert="horz" lIns="79050" tIns="39525" rIns="79050" bIns="3952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5540" y="4771678"/>
            <a:ext cx="2026920" cy="274097"/>
          </a:xfrm>
          <a:prstGeom prst="rect">
            <a:avLst/>
          </a:prstGeom>
        </p:spPr>
        <p:txBody>
          <a:bodyPr vert="horz" lIns="79050" tIns="39525" rIns="79050" bIns="3952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43F8B-7E3C-486C-AC34-5509E571B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90499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437" indent="-296437" algn="l" defTabSz="79049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2280" indent="-247031" algn="l" defTabSz="79049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8124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3373" indent="-197625" algn="l" defTabSz="79049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8622" indent="-197625" algn="l" defTabSz="79049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3872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9121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4371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620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24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049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574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099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6247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149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674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1995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In the Name of the Father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In the Name of the Son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In the Name of the Spirit, Lord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We come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We're gathered together to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Lift up Your Name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To call on our Savior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To fall on Your grace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Hear the joyful sound of our offering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As Your saints bow down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As Your people sing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endParaRPr lang="en-US" sz="3400" b="1" dirty="0">
              <a:solidFill>
                <a:srgbClr val="FFFFFF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04800" y="11263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We will rise with You</a:t>
            </a:r>
          </a:p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Lifted on Your Wings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And the world will see that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Our God saves, our God </a:t>
            </a:r>
            <a:r>
              <a:rPr lang="en-US" sz="3400" b="1" dirty="0" smtClean="0">
                <a:solidFill>
                  <a:srgbClr val="FFFFFF"/>
                </a:solidFill>
                <a:sym typeface="Arial" charset="0"/>
              </a:rPr>
              <a:t>saves</a:t>
            </a: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There is hope in Your Name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Mourning turns to songs of praise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Our God saves, our God saves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Hear the joyful sound of our offering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As Your saints bow down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As Your people sing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endParaRPr lang="en-US" sz="3400" b="1" dirty="0">
              <a:solidFill>
                <a:srgbClr val="FFFFFF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We will rise with You</a:t>
            </a:r>
          </a:p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Lifted on Your Wings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And the world will see that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endParaRPr lang="en-US" sz="3400" b="1" dirty="0">
              <a:solidFill>
                <a:srgbClr val="FFFFFF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Our God saves, our God saves,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There is hope in Your Name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Mourning turns to songs of praise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Our God saves, our God saves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Our God saves, our God saves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01625" y="4587357"/>
            <a:ext cx="8068469" cy="1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FFFFFF"/>
                </a:solidFill>
                <a:sym typeface="Arial" charset="0"/>
              </a:rPr>
              <a:t>Paul Baloche, Brenton Brown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01625" y="476691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FFFFFF"/>
                </a:solidFill>
                <a:sym typeface="Arial" charset="0"/>
              </a:rPr>
              <a:t>2007 Thankyou Music, Leadworship Songs, Integrity's Hosanna! Music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01625" y="4946464"/>
            <a:ext cx="8068469" cy="11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FFFFFF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301625" y="238346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FFFFFF"/>
                </a:solidFill>
                <a:sym typeface="Arial" charset="0"/>
              </a:rPr>
              <a:t>Majestic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O Lord our Lord how majestic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Is Your name in all the earth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O Lord our Lord how majestic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Is Your name in all the earth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sion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20066"/>
            <a:ext cx="5867400" cy="3663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220px-India_(orthographic_projection)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9300" y="2231231"/>
            <a:ext cx="2705100" cy="2705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04430"/>
            <a:ext cx="7010400" cy="769501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/>
                </a:solidFill>
                <a:latin typeface="Arial Black" pitchFamily="34" charset="0"/>
              </a:rPr>
              <a:t>Welcome Bhatia Family</a:t>
            </a:r>
            <a:endParaRPr lang="en-US" sz="4000" dirty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20845937">
            <a:off x="5973753" y="3793331"/>
            <a:ext cx="2677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India</a:t>
            </a:r>
            <a:endParaRPr lang="en-US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The heavens declare Your greatness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The oceans cry out to You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The mountains they bow down before You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So I'll join with the earth</a:t>
            </a:r>
          </a:p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And I'll give my praise to You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endParaRPr lang="en-US" sz="3400" b="1" dirty="0">
              <a:solidFill>
                <a:srgbClr val="FFFFFF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O Lord our Lord how majestic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Is Your name in all the earth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O Lord our Lord how majestic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Is Your name in all the earth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The heavens declare Your greatness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The oceans cry out to You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The mountains they bow down before You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So I'll join with the earth</a:t>
            </a:r>
          </a:p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And I'll give my praise to You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endParaRPr lang="en-US" sz="3400" b="1" dirty="0">
              <a:solidFill>
                <a:srgbClr val="FFFFFF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I will worship You I will worship You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I will worship You I will worship You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We will worship You</a:t>
            </a:r>
          </a:p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We will worship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The heavens declare Your greatness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The oceans cry out to You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The mountains they bow down before You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So I'll join with the earth</a:t>
            </a:r>
          </a:p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And I'll </a:t>
            </a:r>
            <a:r>
              <a:rPr lang="en-US" sz="3400" b="1" dirty="0" smtClean="0">
                <a:solidFill>
                  <a:srgbClr val="FFFFFF"/>
                </a:solidFill>
                <a:sym typeface="Arial" charset="0"/>
              </a:rPr>
              <a:t>sing</a:t>
            </a:r>
            <a:endParaRPr lang="en-US" sz="3400" b="1" dirty="0">
              <a:solidFill>
                <a:srgbClr val="FFFFFF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The heavens declare Your greatness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The oceans cry out to You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The mountains they bow down before You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So I'll join with the earth</a:t>
            </a:r>
          </a:p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And I'll give my praise to You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01625" y="4587357"/>
            <a:ext cx="8068469" cy="1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FFFFFF"/>
                </a:solidFill>
                <a:sym typeface="Arial" charset="0"/>
              </a:rPr>
              <a:t>Lincoln Brewster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01625" y="476691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FFFFFF"/>
                </a:solidFill>
                <a:sym typeface="Arial" charset="0"/>
              </a:rPr>
              <a:t>2005 Integrity's Praise! Music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01625" y="4946464"/>
            <a:ext cx="8068469" cy="11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FFFFFF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301625" y="238346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FFFF"/>
                </a:solidFill>
                <a:sym typeface="Arial" charset="0"/>
              </a:rPr>
              <a:t>Overcome</a:t>
            </a: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Seated above</a:t>
            </a:r>
          </a:p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Enthroned in the Father's love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Destined to die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Poured out for all mankind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God's only Son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Perfect and spotless One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He never sinned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But suffered as if He did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All authority</a:t>
            </a:r>
          </a:p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Every victory is Yours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Savior, worthy of honor and glory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Worthy of all our praise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FFFFFF"/>
                </a:solidFill>
                <a:sym typeface="Arial" charset="0"/>
              </a:rPr>
              <a:t>You </a:t>
            </a: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overcame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endParaRPr lang="en-US" sz="3400" b="1" dirty="0">
              <a:solidFill>
                <a:srgbClr val="FFFFFF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01625" y="238346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FFFFFF"/>
                </a:solidFill>
                <a:sym typeface="Arial" charset="0"/>
              </a:rPr>
              <a:t>Our God Saves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In the Name of the Father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In the Name of the Son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In the Name of the </a:t>
            </a:r>
            <a:r>
              <a:rPr lang="en-US" sz="3400" b="1" dirty="0" smtClean="0">
                <a:solidFill>
                  <a:srgbClr val="FFFFFF"/>
                </a:solidFill>
                <a:sym typeface="Arial" charset="0"/>
              </a:rPr>
              <a:t>Spirit, </a:t>
            </a: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Lord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We come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Jesus, awesome in power forever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Awesome and great is Your Name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FFFFFF"/>
                </a:solidFill>
                <a:sym typeface="Arial" charset="0"/>
              </a:rPr>
              <a:t>You </a:t>
            </a: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overcame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Power in hand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Speaking the Father's plan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Sending us out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Light in this broken land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All authority</a:t>
            </a:r>
          </a:p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Every victory is Yours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Savior, worthy of honor and glory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Worthy of all our praise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FFFFFF"/>
                </a:solidFill>
                <a:sym typeface="Arial" charset="0"/>
              </a:rPr>
              <a:t>You </a:t>
            </a: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overcame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endParaRPr lang="en-US" sz="3400" b="1" dirty="0">
              <a:solidFill>
                <a:srgbClr val="FFFFFF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Jesus, awesome in power forever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Awesome and great is Your Name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FFFFFF"/>
                </a:solidFill>
                <a:sym typeface="Arial" charset="0"/>
              </a:rPr>
              <a:t>You </a:t>
            </a: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overcame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We will overcome</a:t>
            </a:r>
          </a:p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By the blood of the Lamb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And the word of our testimony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Everyone overcome</a:t>
            </a:r>
          </a:p>
          <a:p>
            <a:pPr algn="ctr"/>
            <a:r>
              <a:rPr lang="en-US" sz="3000" b="1" dirty="0">
                <a:solidFill>
                  <a:srgbClr val="FFFFFF"/>
                </a:solidFill>
                <a:sym typeface="Arial" charset="0"/>
              </a:rPr>
              <a:t>(repeat)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Savior, worthy of honor and glory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Worthy of all our praise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FFFFFF"/>
                </a:solidFill>
                <a:sym typeface="Arial" charset="0"/>
              </a:rPr>
              <a:t>You </a:t>
            </a: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overcame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Jesus, awesome in power forever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Awesome and great is Your Name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FFFFFF"/>
                </a:solidFill>
                <a:sym typeface="Arial" charset="0"/>
              </a:rPr>
              <a:t>You </a:t>
            </a: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overcame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01625" y="4587357"/>
            <a:ext cx="8068469" cy="1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FFFFFF"/>
                </a:solidFill>
                <a:sym typeface="Arial" charset="0"/>
              </a:rPr>
              <a:t>Jon Egan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01625" y="476691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FFFFFF"/>
                </a:solidFill>
                <a:sym typeface="Arial" charset="0"/>
              </a:rPr>
              <a:t>2007 Vertical Worship Songs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01625" y="4946464"/>
            <a:ext cx="8068469" cy="11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FFFFFF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301625" y="238346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FFFF"/>
                </a:solidFill>
                <a:sym typeface="Arial" charset="0"/>
              </a:rPr>
              <a:t>Mighty To Save</a:t>
            </a: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Everyone needs compassion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Love that's never failing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Let mercy fall on 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Everyone needs forgiveness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The kindness of a Savior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The hope of nations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We're </a:t>
            </a:r>
            <a:r>
              <a:rPr lang="en-US" sz="3400" b="1" dirty="0" smtClean="0">
                <a:solidFill>
                  <a:srgbClr val="FFFFFF"/>
                </a:solidFill>
                <a:sym typeface="Arial" charset="0"/>
              </a:rPr>
              <a:t>gathered </a:t>
            </a: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together to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Lift up Your Name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To call on our Savior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To fall on Your grace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Savior, He can move the mountains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My God is mighty to save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He is mighty to save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Forever, Author of salvation</a:t>
            </a:r>
          </a:p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He rose and conquered the grave,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Jesus conquered the grave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So take me as You find me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All my fears and failures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Fill my life again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I give my life to follow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Everything I believe in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Now I surrender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Savior, He can move the mountains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My God is mighty to save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He is mighty to save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Forever, Author of salvation</a:t>
            </a:r>
          </a:p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He rose and conquered the grave,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Jesus conquered the grave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Savior, He can move the mountains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My God is mighty to save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He is mighty to save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Forever, Author of salvation</a:t>
            </a:r>
          </a:p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He rose and conquered the grave,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Jesus conquered the grave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Savior, He can move the mountains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My God is mighty to save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He is mighty to save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Forever, Author of salvation</a:t>
            </a:r>
          </a:p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He rose and conquered the grave,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Jesus conquered the grave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01625" y="4587357"/>
            <a:ext cx="8068469" cy="1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FFFFFF"/>
                </a:solidFill>
                <a:sym typeface="Arial" charset="0"/>
              </a:rPr>
              <a:t>Ben Fielding, Reuben Morgan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01625" y="476691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FFFFFF"/>
                </a:solidFill>
                <a:sym typeface="Arial" charset="0"/>
              </a:rPr>
              <a:t>2006 Hillsong Music Publishing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301625" y="4946464"/>
            <a:ext cx="8068469" cy="11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FFFFFF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In the Name of the Father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In the Name of the Son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In the Name of the </a:t>
            </a:r>
            <a:r>
              <a:rPr lang="en-US" sz="3400" b="1" dirty="0" smtClean="0">
                <a:solidFill>
                  <a:srgbClr val="FFFFFF"/>
                </a:solidFill>
                <a:sym typeface="Arial" charset="0"/>
              </a:rPr>
              <a:t>Spirit, </a:t>
            </a: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Lord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We come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uds_wide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343400" cy="5148262"/>
          </a:xfrm>
          <a:prstGeom prst="rect">
            <a:avLst/>
          </a:prstGeom>
        </p:spPr>
      </p:pic>
      <p:pic>
        <p:nvPicPr>
          <p:cNvPr id="3" name="Picture 2" descr="angels and demons_wide_t_nt.jpg"/>
          <p:cNvPicPr>
            <a:picLocks noChangeAspect="1"/>
          </p:cNvPicPr>
          <p:nvPr/>
        </p:nvPicPr>
        <p:blipFill>
          <a:blip r:embed="rId3" cstate="print"/>
          <a:srcRect r="50472"/>
          <a:stretch>
            <a:fillRect/>
          </a:stretch>
        </p:blipFill>
        <p:spPr>
          <a:xfrm>
            <a:off x="4343400" y="0"/>
            <a:ext cx="4343400" cy="51482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1368" y="745331"/>
            <a:ext cx="3345789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ANGELS</a:t>
            </a:r>
            <a:endParaRPr lang="en-US" sz="75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8687" y="3259931"/>
            <a:ext cx="383951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DEMONS</a:t>
            </a:r>
            <a:endParaRPr lang="en-US" sz="7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440531"/>
            <a:ext cx="7772400" cy="2400657"/>
          </a:xfrm>
          <a:prstGeom prst="round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latin typeface="Gabriola" pitchFamily="82" charset="0"/>
              </a:rPr>
              <a:t> </a:t>
            </a:r>
            <a:r>
              <a:rPr lang="en-US" sz="4500" b="1" dirty="0" smtClean="0">
                <a:latin typeface="Gabriola" pitchFamily="82" charset="0"/>
              </a:rPr>
              <a:t>ANGELS- </a:t>
            </a:r>
          </a:p>
          <a:p>
            <a:pPr algn="ctr"/>
            <a:r>
              <a:rPr lang="en-US" sz="4500" b="1" dirty="0" smtClean="0">
                <a:latin typeface="Gabriola" pitchFamily="82" charset="0"/>
              </a:rPr>
              <a:t>Spirit beings </a:t>
            </a:r>
            <a:r>
              <a:rPr lang="en-US" sz="4500" b="1" dirty="0">
                <a:latin typeface="Gabriola" pitchFamily="82" charset="0"/>
              </a:rPr>
              <a:t>that God created to serve His purposes and minister to His people</a:t>
            </a:r>
            <a:r>
              <a:rPr lang="en-US" sz="4500" b="1" dirty="0" smtClean="0">
                <a:latin typeface="Gabriola" pitchFamily="82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323373"/>
            <a:ext cx="8229600" cy="3932992"/>
          </a:xfrm>
          <a:prstGeom prst="round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latin typeface="Gabriola" pitchFamily="82" charset="0"/>
              </a:rPr>
              <a:t>Angels: Their Mission</a:t>
            </a:r>
          </a:p>
          <a:p>
            <a:pPr lvl="0">
              <a:lnSpc>
                <a:spcPct val="150000"/>
              </a:lnSpc>
            </a:pPr>
            <a:r>
              <a:rPr lang="en-US" sz="4000" b="1" dirty="0" smtClean="0">
                <a:latin typeface="Gabriola" pitchFamily="82" charset="0"/>
              </a:rPr>
              <a:t>*They </a:t>
            </a:r>
            <a:r>
              <a:rPr lang="en-US" sz="4000" b="1" dirty="0">
                <a:latin typeface="Gabriola" pitchFamily="82" charset="0"/>
              </a:rPr>
              <a:t>are </a:t>
            </a:r>
            <a:r>
              <a:rPr lang="en-US" sz="4000" b="1" u="sng" dirty="0" smtClean="0">
                <a:latin typeface="Gabriola" pitchFamily="82" charset="0"/>
              </a:rPr>
              <a:t>worshippers</a:t>
            </a:r>
            <a:r>
              <a:rPr lang="en-US" sz="4000" b="1" dirty="0" smtClean="0">
                <a:latin typeface="Gabriola" pitchFamily="82" charset="0"/>
              </a:rPr>
              <a:t> and </a:t>
            </a:r>
            <a:r>
              <a:rPr lang="en-US" sz="4000" b="1" u="sng" dirty="0" smtClean="0">
                <a:latin typeface="Gabriola" pitchFamily="82" charset="0"/>
              </a:rPr>
              <a:t>messengers</a:t>
            </a:r>
            <a:r>
              <a:rPr lang="en-US" sz="4000" b="1" dirty="0" smtClean="0">
                <a:latin typeface="Gabriola" pitchFamily="82" charset="0"/>
              </a:rPr>
              <a:t>.</a:t>
            </a:r>
            <a:endParaRPr lang="en-US" sz="4000" b="1" dirty="0">
              <a:latin typeface="Gabriola" pitchFamily="82" charset="0"/>
            </a:endParaRPr>
          </a:p>
          <a:p>
            <a:pPr lvl="0">
              <a:lnSpc>
                <a:spcPct val="150000"/>
              </a:lnSpc>
            </a:pPr>
            <a:r>
              <a:rPr lang="en-US" sz="4000" b="1" dirty="0" smtClean="0">
                <a:latin typeface="Gabriola" pitchFamily="82" charset="0"/>
              </a:rPr>
              <a:t>*They </a:t>
            </a:r>
            <a:r>
              <a:rPr lang="en-US" sz="4000" b="1" u="sng" dirty="0" smtClean="0">
                <a:latin typeface="Gabriola" pitchFamily="82" charset="0"/>
              </a:rPr>
              <a:t>battle</a:t>
            </a:r>
            <a:r>
              <a:rPr lang="en-US" sz="4000" b="1" dirty="0" smtClean="0">
                <a:latin typeface="Gabriola" pitchFamily="82" charset="0"/>
              </a:rPr>
              <a:t> against </a:t>
            </a:r>
            <a:r>
              <a:rPr lang="en-US" sz="4000" b="1" u="sng" dirty="0" smtClean="0">
                <a:latin typeface="Gabriola" pitchFamily="82" charset="0"/>
              </a:rPr>
              <a:t>demonic </a:t>
            </a:r>
            <a:r>
              <a:rPr lang="en-US" sz="4000" b="1" dirty="0" smtClean="0">
                <a:latin typeface="Gabriola" pitchFamily="82" charset="0"/>
              </a:rPr>
              <a:t>forces.</a:t>
            </a:r>
            <a:endParaRPr lang="en-US" sz="4000" b="1" dirty="0">
              <a:latin typeface="Gabriola" pitchFamily="82" charset="0"/>
            </a:endParaRPr>
          </a:p>
          <a:p>
            <a:pPr lvl="0">
              <a:lnSpc>
                <a:spcPct val="150000"/>
              </a:lnSpc>
            </a:pPr>
            <a:r>
              <a:rPr lang="en-US" sz="4000" b="1" dirty="0" smtClean="0">
                <a:latin typeface="Gabriola" pitchFamily="82" charset="0"/>
              </a:rPr>
              <a:t>*They </a:t>
            </a:r>
            <a:r>
              <a:rPr lang="en-US" sz="4000" b="1" dirty="0">
                <a:latin typeface="Gabriola" pitchFamily="82" charset="0"/>
              </a:rPr>
              <a:t>are </a:t>
            </a:r>
            <a:r>
              <a:rPr lang="en-US" sz="4000" b="1" u="sng" dirty="0" smtClean="0">
                <a:latin typeface="Gabriola" pitchFamily="82" charset="0"/>
              </a:rPr>
              <a:t>agents</a:t>
            </a:r>
            <a:r>
              <a:rPr lang="en-US" sz="4000" b="1" dirty="0" smtClean="0">
                <a:latin typeface="Gabriola" pitchFamily="82" charset="0"/>
              </a:rPr>
              <a:t> of </a:t>
            </a:r>
            <a:r>
              <a:rPr lang="en-US" sz="4000" b="1" dirty="0">
                <a:latin typeface="Gabriola" pitchFamily="82" charset="0"/>
              </a:rPr>
              <a:t>God’s </a:t>
            </a:r>
            <a:r>
              <a:rPr lang="en-US" sz="4000" b="1" u="sng" dirty="0" smtClean="0">
                <a:latin typeface="Gabriola" pitchFamily="82" charset="0"/>
              </a:rPr>
              <a:t>judgment</a:t>
            </a:r>
            <a:r>
              <a:rPr lang="en-US" sz="4000" b="1" dirty="0" smtClean="0">
                <a:latin typeface="Gabriola" pitchFamily="82" charset="0"/>
              </a:rPr>
              <a:t>. </a:t>
            </a:r>
            <a:endParaRPr lang="en-US" sz="4000" b="1" dirty="0">
              <a:latin typeface="Gabriol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11931"/>
            <a:ext cx="8229600" cy="4273510"/>
          </a:xfrm>
          <a:prstGeom prst="round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latin typeface="Gabriola" pitchFamily="82" charset="0"/>
              </a:rPr>
              <a:t>Angels: Their Mission</a:t>
            </a:r>
          </a:p>
          <a:p>
            <a:pPr lvl="0">
              <a:lnSpc>
                <a:spcPct val="150000"/>
              </a:lnSpc>
            </a:pPr>
            <a:r>
              <a:rPr lang="en-US" sz="4000" b="1" dirty="0" smtClean="0">
                <a:latin typeface="Gabriola" pitchFamily="82" charset="0"/>
              </a:rPr>
              <a:t>*They </a:t>
            </a:r>
            <a:r>
              <a:rPr lang="en-US" sz="4000" b="1" u="sng" dirty="0" smtClean="0">
                <a:latin typeface="Gabriola" pitchFamily="82" charset="0"/>
              </a:rPr>
              <a:t>intervene</a:t>
            </a:r>
            <a:r>
              <a:rPr lang="en-US" sz="4000" b="1" dirty="0" smtClean="0">
                <a:latin typeface="Gabriola" pitchFamily="82" charset="0"/>
              </a:rPr>
              <a:t> in </a:t>
            </a:r>
            <a:r>
              <a:rPr lang="en-US" sz="4000" b="1" dirty="0">
                <a:latin typeface="Gabriola" pitchFamily="82" charset="0"/>
              </a:rPr>
              <a:t>human </a:t>
            </a:r>
            <a:r>
              <a:rPr lang="en-US" sz="4000" b="1" dirty="0" smtClean="0">
                <a:latin typeface="Gabriola" pitchFamily="82" charset="0"/>
              </a:rPr>
              <a:t>affairs.</a:t>
            </a:r>
            <a:endParaRPr lang="en-US" sz="4000" b="1" dirty="0">
              <a:latin typeface="Gabriola" pitchFamily="82" charset="0"/>
            </a:endParaRPr>
          </a:p>
          <a:p>
            <a:pPr lvl="0"/>
            <a:r>
              <a:rPr lang="en-US" sz="4000" b="1" dirty="0" smtClean="0">
                <a:latin typeface="Gabriola" pitchFamily="82" charset="0"/>
              </a:rPr>
              <a:t>*They </a:t>
            </a:r>
            <a:r>
              <a:rPr lang="en-US" sz="4000" b="1" dirty="0">
                <a:latin typeface="Gabriola" pitchFamily="82" charset="0"/>
              </a:rPr>
              <a:t>are sent to serve those who will </a:t>
            </a:r>
            <a:r>
              <a:rPr lang="en-US" sz="4000" b="1" u="sng" dirty="0" smtClean="0">
                <a:latin typeface="Gabriola" pitchFamily="82" charset="0"/>
              </a:rPr>
              <a:t>inherit </a:t>
            </a:r>
            <a:r>
              <a:rPr lang="en-US" sz="4000" b="1" dirty="0" smtClean="0">
                <a:latin typeface="Gabriola" pitchFamily="82" charset="0"/>
              </a:rPr>
              <a:t>	</a:t>
            </a:r>
            <a:r>
              <a:rPr lang="en-US" sz="4000" b="1" u="sng" dirty="0" smtClean="0">
                <a:latin typeface="Gabriola" pitchFamily="82" charset="0"/>
              </a:rPr>
              <a:t>salvation</a:t>
            </a:r>
            <a:r>
              <a:rPr lang="en-US" sz="4000" b="1" dirty="0" smtClean="0">
                <a:latin typeface="Gabriola" pitchFamily="82" charset="0"/>
              </a:rPr>
              <a:t>. </a:t>
            </a:r>
            <a:endParaRPr lang="en-US" sz="4000" b="1" dirty="0">
              <a:latin typeface="Gabriola" pitchFamily="82" charset="0"/>
            </a:endParaRPr>
          </a:p>
          <a:p>
            <a:pPr lvl="0">
              <a:lnSpc>
                <a:spcPct val="150000"/>
              </a:lnSpc>
            </a:pPr>
            <a:r>
              <a:rPr lang="en-US" sz="4000" b="1" dirty="0" smtClean="0">
                <a:latin typeface="Gabriola" pitchFamily="82" charset="0"/>
              </a:rPr>
              <a:t>*Sometimes </a:t>
            </a:r>
            <a:r>
              <a:rPr lang="en-US" sz="4000" b="1" dirty="0">
                <a:latin typeface="Gabriola" pitchFamily="82" charset="0"/>
              </a:rPr>
              <a:t>they give </a:t>
            </a:r>
            <a:r>
              <a:rPr lang="en-US" sz="4000" b="1" u="sng" dirty="0" smtClean="0">
                <a:latin typeface="Gabriola" pitchFamily="82" charset="0"/>
              </a:rPr>
              <a:t>protection </a:t>
            </a:r>
            <a:r>
              <a:rPr lang="en-US" sz="4000" b="1" dirty="0" smtClean="0">
                <a:latin typeface="Gabriola" pitchFamily="82" charset="0"/>
              </a:rPr>
              <a:t>to </a:t>
            </a:r>
            <a:r>
              <a:rPr lang="en-US" sz="4000" b="1" dirty="0">
                <a:latin typeface="Gabriola" pitchFamily="82" charset="0"/>
              </a:rPr>
              <a:t>God’s </a:t>
            </a:r>
            <a:r>
              <a:rPr lang="en-US" sz="4000" b="1" u="sng" dirty="0" smtClean="0">
                <a:latin typeface="Gabriola" pitchFamily="82" charset="0"/>
              </a:rPr>
              <a:t>people</a:t>
            </a:r>
            <a:r>
              <a:rPr lang="en-US" sz="4000" b="1" dirty="0" smtClean="0">
                <a:latin typeface="Gabriola" pitchFamily="82" charset="0"/>
              </a:rPr>
              <a:t>.</a:t>
            </a:r>
            <a:endParaRPr lang="en-US" sz="4000" b="1" dirty="0">
              <a:latin typeface="Gabriol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288131"/>
            <a:ext cx="7696200" cy="3677603"/>
          </a:xfrm>
          <a:prstGeom prst="round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500" b="1" dirty="0" smtClean="0">
                <a:latin typeface="Gabriola" pitchFamily="82" charset="0"/>
              </a:rPr>
              <a:t>Two Areas of Instruction </a:t>
            </a:r>
          </a:p>
          <a:p>
            <a:pPr algn="ctr"/>
            <a:r>
              <a:rPr lang="en-US" sz="4500" b="1" dirty="0" smtClean="0">
                <a:latin typeface="Gabriola" pitchFamily="82" charset="0"/>
              </a:rPr>
              <a:t>When </a:t>
            </a:r>
            <a:r>
              <a:rPr lang="en-US" sz="4500" b="1" dirty="0">
                <a:latin typeface="Gabriola" pitchFamily="82" charset="0"/>
              </a:rPr>
              <a:t>it </a:t>
            </a:r>
            <a:r>
              <a:rPr lang="en-US" sz="4500" b="1" dirty="0" smtClean="0">
                <a:latin typeface="Gabriola" pitchFamily="82" charset="0"/>
              </a:rPr>
              <a:t>Comes </a:t>
            </a:r>
            <a:r>
              <a:rPr lang="en-US" sz="4500" b="1" dirty="0">
                <a:latin typeface="Gabriola" pitchFamily="82" charset="0"/>
              </a:rPr>
              <a:t>to </a:t>
            </a:r>
            <a:r>
              <a:rPr lang="en-US" sz="4500" b="1" dirty="0" smtClean="0">
                <a:latin typeface="Gabriola" pitchFamily="82" charset="0"/>
              </a:rPr>
              <a:t>Angels</a:t>
            </a:r>
          </a:p>
          <a:p>
            <a:pPr algn="ctr"/>
            <a:endParaRPr lang="en-US" sz="2000" b="1" dirty="0">
              <a:latin typeface="Gabriola" pitchFamily="82" charset="0"/>
            </a:endParaRPr>
          </a:p>
          <a:p>
            <a:pPr lvl="0"/>
            <a:r>
              <a:rPr lang="en-US" sz="4000" b="1" dirty="0" smtClean="0">
                <a:latin typeface="Gabriola" pitchFamily="82" charset="0"/>
              </a:rPr>
              <a:t>~Do </a:t>
            </a:r>
            <a:r>
              <a:rPr lang="en-US" sz="4000" b="1" dirty="0">
                <a:latin typeface="Gabriola" pitchFamily="82" charset="0"/>
              </a:rPr>
              <a:t>not </a:t>
            </a:r>
            <a:r>
              <a:rPr lang="en-US" sz="4000" b="1" u="sng" dirty="0" smtClean="0">
                <a:latin typeface="Gabriola" pitchFamily="82" charset="0"/>
              </a:rPr>
              <a:t>be afraid!</a:t>
            </a:r>
          </a:p>
          <a:p>
            <a:pPr lvl="0"/>
            <a:endParaRPr lang="en-US" sz="2000" b="1" u="sng" dirty="0">
              <a:latin typeface="Gabriola" pitchFamily="82" charset="0"/>
            </a:endParaRPr>
          </a:p>
          <a:p>
            <a:pPr lvl="0"/>
            <a:r>
              <a:rPr lang="en-US" sz="4000" b="1" dirty="0" smtClean="0">
                <a:latin typeface="Gabriola" pitchFamily="82" charset="0"/>
              </a:rPr>
              <a:t>~Treat </a:t>
            </a:r>
            <a:r>
              <a:rPr lang="en-US" sz="4000" b="1" u="sng" dirty="0" smtClean="0">
                <a:latin typeface="Gabriola" pitchFamily="82" charset="0"/>
              </a:rPr>
              <a:t>strangers</a:t>
            </a:r>
            <a:r>
              <a:rPr lang="en-US" sz="4000" b="1" dirty="0" smtClean="0">
                <a:latin typeface="Gabriola" pitchFamily="82" charset="0"/>
              </a:rPr>
              <a:t> well. </a:t>
            </a:r>
            <a:endParaRPr lang="en-US" sz="4000" b="1" dirty="0">
              <a:latin typeface="Gabriol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73931"/>
            <a:ext cx="79248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Gabriola" pitchFamily="82" charset="0"/>
              </a:rPr>
              <a:t>DEMONS </a:t>
            </a:r>
          </a:p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Gabriola" pitchFamily="82" charset="0"/>
              </a:rPr>
              <a:t>The </a:t>
            </a:r>
            <a:r>
              <a:rPr lang="en-US" sz="4500" b="1" dirty="0">
                <a:solidFill>
                  <a:schemeClr val="bg1"/>
                </a:solidFill>
                <a:latin typeface="Gabriola" pitchFamily="82" charset="0"/>
              </a:rPr>
              <a:t>group of angels who followed Satan </a:t>
            </a:r>
            <a:endParaRPr lang="en-US" sz="4500" b="1" dirty="0" smtClean="0">
              <a:solidFill>
                <a:schemeClr val="bg1"/>
              </a:solidFill>
              <a:latin typeface="Gabriola" pitchFamily="82" charset="0"/>
            </a:endParaRPr>
          </a:p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Gabriola" pitchFamily="82" charset="0"/>
              </a:rPr>
              <a:t>and </a:t>
            </a:r>
            <a:r>
              <a:rPr lang="en-US" sz="4500" b="1" dirty="0">
                <a:solidFill>
                  <a:schemeClr val="bg1"/>
                </a:solidFill>
                <a:latin typeface="Gabriola" pitchFamily="82" charset="0"/>
              </a:rPr>
              <a:t>his rebellion who seek to rob God of glory and keep his people </a:t>
            </a:r>
            <a:r>
              <a:rPr lang="en-US" sz="4500" b="1" dirty="0" smtClean="0">
                <a:solidFill>
                  <a:schemeClr val="bg1"/>
                </a:solidFill>
                <a:latin typeface="Gabriola" pitchFamily="82" charset="0"/>
              </a:rPr>
              <a:t> from being </a:t>
            </a:r>
            <a:r>
              <a:rPr lang="en-US" sz="4500" b="1" dirty="0">
                <a:solidFill>
                  <a:schemeClr val="bg1"/>
                </a:solidFill>
                <a:latin typeface="Gabriola" pitchFamily="82" charset="0"/>
              </a:rPr>
              <a:t>fully devoted followers of Christ.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73931"/>
            <a:ext cx="79248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Gabriola" pitchFamily="82" charset="0"/>
              </a:rPr>
              <a:t>Demons: Their </a:t>
            </a:r>
            <a:r>
              <a:rPr lang="en-US" sz="4500" b="1" dirty="0" smtClean="0">
                <a:solidFill>
                  <a:schemeClr val="bg1"/>
                </a:solidFill>
                <a:latin typeface="Gabriola" pitchFamily="82" charset="0"/>
              </a:rPr>
              <a:t>Mission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  <a:latin typeface="Gabriola" pitchFamily="82" charset="0"/>
            </a:endParaRPr>
          </a:p>
          <a:p>
            <a:r>
              <a:rPr lang="en-US" sz="4300" b="1" dirty="0" smtClean="0">
                <a:solidFill>
                  <a:schemeClr val="bg1"/>
                </a:solidFill>
                <a:latin typeface="Gabriola" pitchFamily="82" charset="0"/>
              </a:rPr>
              <a:t>*To </a:t>
            </a:r>
            <a:r>
              <a:rPr lang="en-US" sz="4300" b="1" dirty="0">
                <a:solidFill>
                  <a:schemeClr val="bg1"/>
                </a:solidFill>
                <a:latin typeface="Gabriola" pitchFamily="82" charset="0"/>
              </a:rPr>
              <a:t>work </a:t>
            </a:r>
            <a:r>
              <a:rPr lang="en-US" sz="4300" b="1" u="sng" dirty="0" smtClean="0">
                <a:solidFill>
                  <a:schemeClr val="bg1"/>
                </a:solidFill>
                <a:latin typeface="Gabriola" pitchFamily="82" charset="0"/>
              </a:rPr>
              <a:t>indirectly</a:t>
            </a:r>
            <a:r>
              <a:rPr lang="en-US" sz="4300" b="1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en-US" sz="4300" b="1" dirty="0">
                <a:solidFill>
                  <a:schemeClr val="bg1"/>
                </a:solidFill>
                <a:latin typeface="Gabriola" pitchFamily="82" charset="0"/>
              </a:rPr>
              <a:t>and </a:t>
            </a:r>
            <a:r>
              <a:rPr lang="en-US" sz="4300" b="1" u="sng" dirty="0" smtClean="0">
                <a:solidFill>
                  <a:schemeClr val="bg1"/>
                </a:solidFill>
                <a:latin typeface="Gabriola" pitchFamily="82" charset="0"/>
              </a:rPr>
              <a:t>directly</a:t>
            </a:r>
            <a:r>
              <a:rPr lang="en-US" sz="4300" b="1" dirty="0" smtClean="0">
                <a:solidFill>
                  <a:schemeClr val="bg1"/>
                </a:solidFill>
                <a:latin typeface="Gabriola" pitchFamily="82" charset="0"/>
              </a:rPr>
              <a:t> against </a:t>
            </a:r>
            <a:r>
              <a:rPr lang="en-US" sz="4300" b="1" dirty="0">
                <a:solidFill>
                  <a:schemeClr val="bg1"/>
                </a:solidFill>
                <a:latin typeface="Gabriola" pitchFamily="82" charset="0"/>
              </a:rPr>
              <a:t>God’s </a:t>
            </a:r>
            <a:r>
              <a:rPr lang="en-US" sz="4300" b="1" dirty="0" smtClean="0">
                <a:solidFill>
                  <a:schemeClr val="bg1"/>
                </a:solidFill>
                <a:latin typeface="Gabriola" pitchFamily="82" charset="0"/>
              </a:rPr>
              <a:t>people, </a:t>
            </a:r>
            <a:r>
              <a:rPr lang="en-US" sz="4300" b="1" dirty="0">
                <a:solidFill>
                  <a:schemeClr val="bg1"/>
                </a:solidFill>
                <a:latin typeface="Gabriola" pitchFamily="82" charset="0"/>
              </a:rPr>
              <a:t>so as to hinder them from being all God has created them to be in Christ.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69131"/>
            <a:ext cx="80010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Gabriola" pitchFamily="82" charset="0"/>
              </a:rPr>
              <a:t>   Demons </a:t>
            </a:r>
            <a:r>
              <a:rPr lang="en-US" sz="4500" b="1" dirty="0">
                <a:solidFill>
                  <a:schemeClr val="bg1"/>
                </a:solidFill>
                <a:latin typeface="Gabriola" pitchFamily="82" charset="0"/>
              </a:rPr>
              <a:t>work </a:t>
            </a:r>
            <a:r>
              <a:rPr lang="en-US" sz="4500" b="1" dirty="0" smtClean="0">
                <a:solidFill>
                  <a:schemeClr val="bg1"/>
                </a:solidFill>
                <a:latin typeface="Gabriola" pitchFamily="82" charset="0"/>
              </a:rPr>
              <a:t>indirectly…</a:t>
            </a:r>
            <a:endParaRPr lang="en-US" sz="4500" b="1" dirty="0">
              <a:solidFill>
                <a:schemeClr val="bg1"/>
              </a:solidFill>
              <a:latin typeface="Gabriola" pitchFamily="82" charset="0"/>
            </a:endParaRPr>
          </a:p>
          <a:p>
            <a:r>
              <a:rPr lang="en-US" sz="4300" b="1" dirty="0" smtClean="0">
                <a:solidFill>
                  <a:schemeClr val="bg1"/>
                </a:solidFill>
                <a:latin typeface="Gabriola" pitchFamily="82" charset="0"/>
              </a:rPr>
              <a:t>…through </a:t>
            </a:r>
            <a:r>
              <a:rPr lang="en-US" sz="4300" b="1" u="sng" dirty="0" smtClean="0">
                <a:solidFill>
                  <a:schemeClr val="bg1"/>
                </a:solidFill>
                <a:latin typeface="Gabriola" pitchFamily="82" charset="0"/>
              </a:rPr>
              <a:t>temptation</a:t>
            </a:r>
            <a:r>
              <a:rPr lang="en-US" sz="4300" b="1" dirty="0" smtClean="0">
                <a:solidFill>
                  <a:schemeClr val="bg1"/>
                </a:solidFill>
                <a:latin typeface="Gabriola" pitchFamily="82" charset="0"/>
              </a:rPr>
              <a:t>. </a:t>
            </a:r>
            <a:endParaRPr lang="en-US" sz="4300" b="1" dirty="0">
              <a:solidFill>
                <a:schemeClr val="bg1"/>
              </a:solidFill>
              <a:latin typeface="Gabriola" pitchFamily="82" charset="0"/>
            </a:endParaRPr>
          </a:p>
          <a:p>
            <a:r>
              <a:rPr lang="en-US" sz="4300" b="1" dirty="0" smtClean="0">
                <a:solidFill>
                  <a:schemeClr val="bg1"/>
                </a:solidFill>
                <a:latin typeface="Gabriola" pitchFamily="82" charset="0"/>
              </a:rPr>
              <a:t>…through </a:t>
            </a:r>
            <a:r>
              <a:rPr lang="en-US" sz="4300" b="1" dirty="0">
                <a:solidFill>
                  <a:schemeClr val="bg1"/>
                </a:solidFill>
                <a:latin typeface="Gabriola" pitchFamily="82" charset="0"/>
              </a:rPr>
              <a:t>the </a:t>
            </a:r>
            <a:r>
              <a:rPr lang="en-US" sz="4300" b="1" u="sng" dirty="0" smtClean="0">
                <a:solidFill>
                  <a:schemeClr val="bg1"/>
                </a:solidFill>
                <a:latin typeface="Gabriola" pitchFamily="82" charset="0"/>
              </a:rPr>
              <a:t>world</a:t>
            </a:r>
            <a:endParaRPr lang="en-US" sz="4300" b="1" dirty="0">
              <a:solidFill>
                <a:schemeClr val="bg1"/>
              </a:solidFill>
              <a:latin typeface="Gabriola" pitchFamily="82" charset="0"/>
            </a:endParaRPr>
          </a:p>
          <a:p>
            <a:pPr lvl="0"/>
            <a:r>
              <a:rPr lang="en-US" sz="4300" b="1" dirty="0" smtClean="0">
                <a:solidFill>
                  <a:schemeClr val="bg1"/>
                </a:solidFill>
                <a:latin typeface="Gabriola" pitchFamily="82" charset="0"/>
              </a:rPr>
              <a:t>…through </a:t>
            </a:r>
            <a:r>
              <a:rPr lang="en-US" sz="4300" b="1" dirty="0">
                <a:solidFill>
                  <a:schemeClr val="bg1"/>
                </a:solidFill>
                <a:latin typeface="Gabriola" pitchFamily="82" charset="0"/>
              </a:rPr>
              <a:t>our </a:t>
            </a:r>
            <a:r>
              <a:rPr lang="en-US" sz="4300" b="1" u="sng" dirty="0" smtClean="0">
                <a:solidFill>
                  <a:schemeClr val="bg1"/>
                </a:solidFill>
                <a:latin typeface="Gabriola" pitchFamily="82" charset="0"/>
              </a:rPr>
              <a:t>own flesh</a:t>
            </a:r>
            <a:endParaRPr lang="en-US" sz="4300" b="1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799" y="616253"/>
            <a:ext cx="8001001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r>
              <a:rPr lang="en-US" sz="4500" b="1" dirty="0" smtClean="0">
                <a:solidFill>
                  <a:schemeClr val="bg1"/>
                </a:solidFill>
                <a:latin typeface="Gabriola" pitchFamily="82" charset="0"/>
              </a:rPr>
              <a:t>Demons work directly…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r>
              <a:rPr lang="en-US" sz="4500" b="1" dirty="0" smtClean="0">
                <a:solidFill>
                  <a:schemeClr val="bg1"/>
                </a:solidFill>
                <a:latin typeface="Gabriola" pitchFamily="82" charset="0"/>
              </a:rPr>
              <a:t>…</a:t>
            </a:r>
            <a:r>
              <a:rPr lang="en-US" sz="4300" b="1" dirty="0" smtClean="0">
                <a:solidFill>
                  <a:schemeClr val="bg1"/>
                </a:solidFill>
                <a:latin typeface="Gabriola" pitchFamily="82" charset="0"/>
              </a:rPr>
              <a:t>through attack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r>
              <a:rPr lang="en-US" sz="4300" b="1" dirty="0" smtClean="0">
                <a:solidFill>
                  <a:schemeClr val="bg1"/>
                </a:solidFill>
                <a:latin typeface="Gabriola" pitchFamily="82" charset="0"/>
              </a:rPr>
              <a:t>		~God </a:t>
            </a:r>
            <a:r>
              <a:rPr lang="en-US" sz="4300" b="1" u="sng" dirty="0" smtClean="0">
                <a:solidFill>
                  <a:schemeClr val="bg1"/>
                </a:solidFill>
                <a:latin typeface="Gabriola" pitchFamily="82" charset="0"/>
              </a:rPr>
              <a:t>loves</a:t>
            </a:r>
            <a:r>
              <a:rPr lang="en-US" sz="4300" b="1" dirty="0" smtClean="0">
                <a:solidFill>
                  <a:schemeClr val="bg1"/>
                </a:solidFill>
                <a:latin typeface="Gabriola" pitchFamily="82" charset="0"/>
              </a:rPr>
              <a:t> you and offers 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r>
              <a:rPr lang="en-US" sz="4300" b="1" dirty="0" smtClean="0">
                <a:solidFill>
                  <a:schemeClr val="bg1"/>
                </a:solidFill>
                <a:latin typeface="Gabriola" pitchFamily="82" charset="0"/>
              </a:rPr>
              <a:t>			</a:t>
            </a:r>
            <a:r>
              <a:rPr lang="en-US" sz="4300" b="1" u="sng" dirty="0" smtClean="0">
                <a:solidFill>
                  <a:schemeClr val="bg1"/>
                </a:solidFill>
                <a:latin typeface="Gabriola" pitchFamily="82" charset="0"/>
              </a:rPr>
              <a:t>wonderful </a:t>
            </a:r>
            <a:r>
              <a:rPr lang="en-US" sz="4300" b="1" dirty="0" smtClean="0">
                <a:solidFill>
                  <a:schemeClr val="bg1"/>
                </a:solidFill>
                <a:latin typeface="Gabriola" pitchFamily="82" charset="0"/>
              </a:rPr>
              <a:t>plan for your life.    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r>
              <a:rPr lang="en-US" sz="4300" b="1" dirty="0" smtClean="0">
                <a:solidFill>
                  <a:schemeClr val="bg1"/>
                </a:solidFill>
                <a:latin typeface="Gabriola" pitchFamily="82" charset="0"/>
              </a:rPr>
              <a:t>		~</a:t>
            </a:r>
            <a:r>
              <a:rPr lang="en-US" sz="4300" b="1" smtClean="0">
                <a:solidFill>
                  <a:schemeClr val="bg1"/>
                </a:solidFill>
                <a:latin typeface="Gabriola" pitchFamily="82" charset="0"/>
              </a:rPr>
              <a:t>Demons </a:t>
            </a:r>
            <a:r>
              <a:rPr lang="en-US" sz="4300" b="1" u="sng" smtClean="0">
                <a:solidFill>
                  <a:schemeClr val="bg1"/>
                </a:solidFill>
                <a:latin typeface="Gabriola" pitchFamily="82" charset="0"/>
              </a:rPr>
              <a:t>hate </a:t>
            </a:r>
            <a:r>
              <a:rPr lang="en-US" sz="4300" b="1" smtClean="0">
                <a:solidFill>
                  <a:schemeClr val="bg1"/>
                </a:solidFill>
                <a:latin typeface="Gabriola" pitchFamily="82" charset="0"/>
              </a:rPr>
              <a:t>you</a:t>
            </a:r>
            <a:r>
              <a:rPr lang="en-US" sz="4300" b="1" dirty="0" smtClean="0">
                <a:solidFill>
                  <a:schemeClr val="bg1"/>
                </a:solidFill>
                <a:latin typeface="Gabriola" pitchFamily="82" charset="0"/>
              </a:rPr>
              <a:t>, and offer 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r>
              <a:rPr lang="en-US" sz="4300" b="1" dirty="0" smtClean="0">
                <a:solidFill>
                  <a:schemeClr val="bg1"/>
                </a:solidFill>
                <a:latin typeface="Gabriola" pitchFamily="82" charset="0"/>
              </a:rPr>
              <a:t>			</a:t>
            </a:r>
            <a:r>
              <a:rPr lang="en-US" sz="4300" b="1" u="sng" dirty="0" smtClean="0">
                <a:solidFill>
                  <a:schemeClr val="bg1"/>
                </a:solidFill>
                <a:latin typeface="Gabriola" pitchFamily="82" charset="0"/>
              </a:rPr>
              <a:t>wonderful</a:t>
            </a:r>
            <a:r>
              <a:rPr lang="en-US" sz="4300" b="1" dirty="0" smtClean="0">
                <a:solidFill>
                  <a:schemeClr val="bg1"/>
                </a:solidFill>
                <a:latin typeface="Gabriola" pitchFamily="82" charset="0"/>
              </a:rPr>
              <a:t> 	plan for your life.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We're </a:t>
            </a:r>
            <a:r>
              <a:rPr lang="en-US" sz="3400" b="1" dirty="0" smtClean="0">
                <a:solidFill>
                  <a:srgbClr val="FFFFFF"/>
                </a:solidFill>
                <a:sym typeface="Arial" charset="0"/>
              </a:rPr>
              <a:t>gathered </a:t>
            </a: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together to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Lift up Your Name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To call on our Savior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To fall on Your grace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517996"/>
            <a:ext cx="8001001" cy="380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r>
              <a:rPr lang="en-US" sz="4500" b="1" dirty="0" smtClean="0">
                <a:solidFill>
                  <a:schemeClr val="bg1"/>
                </a:solidFill>
                <a:latin typeface="Gabriola" pitchFamily="82" charset="0"/>
              </a:rPr>
              <a:t>Demons work directly…</a:t>
            </a:r>
            <a:endParaRPr lang="en-US" sz="2000" b="1" dirty="0" smtClean="0">
              <a:solidFill>
                <a:schemeClr val="bg1"/>
              </a:solidFill>
              <a:latin typeface="Gabriola" pitchFamily="8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</a:pPr>
            <a:r>
              <a:rPr lang="en-US" sz="4500" b="1" dirty="0" smtClean="0">
                <a:solidFill>
                  <a:schemeClr val="bg1"/>
                </a:solidFill>
                <a:latin typeface="Gabriola" pitchFamily="82" charset="0"/>
              </a:rPr>
              <a:t>…</a:t>
            </a:r>
            <a:r>
              <a:rPr lang="en-US" sz="4300" b="1" dirty="0" smtClean="0">
                <a:solidFill>
                  <a:schemeClr val="bg1"/>
                </a:solidFill>
                <a:latin typeface="Gabriola" pitchFamily="82" charset="0"/>
              </a:rPr>
              <a:t>through attack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7800" algn="l"/>
              </a:tabLst>
            </a:pPr>
            <a:r>
              <a:rPr lang="en-US" sz="4300" b="1" dirty="0" smtClean="0">
                <a:solidFill>
                  <a:schemeClr val="bg1"/>
                </a:solidFill>
                <a:latin typeface="Gabriola" pitchFamily="82" charset="0"/>
              </a:rPr>
              <a:t>…through possession and oppression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7800" algn="l"/>
              </a:tabLst>
            </a:pPr>
            <a:r>
              <a:rPr lang="en-US" sz="4300" b="1" dirty="0" smtClean="0">
                <a:solidFill>
                  <a:schemeClr val="bg1"/>
                </a:solidFill>
                <a:latin typeface="Gabriola" pitchFamily="82" charset="0"/>
              </a:rPr>
              <a:t>…through deception.  Satan is the father of lies.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497931"/>
            <a:ext cx="838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</a:pPr>
            <a:r>
              <a:rPr lang="en-US" sz="7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Be Alert, Believe the Word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uds_wide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343400" cy="5148262"/>
          </a:xfrm>
          <a:prstGeom prst="rect">
            <a:avLst/>
          </a:prstGeom>
        </p:spPr>
      </p:pic>
      <p:pic>
        <p:nvPicPr>
          <p:cNvPr id="3" name="Picture 2" descr="angels and demons_wide_t_nt.jpg"/>
          <p:cNvPicPr>
            <a:picLocks noChangeAspect="1"/>
          </p:cNvPicPr>
          <p:nvPr/>
        </p:nvPicPr>
        <p:blipFill>
          <a:blip r:embed="rId3" cstate="print"/>
          <a:srcRect r="50472"/>
          <a:stretch>
            <a:fillRect/>
          </a:stretch>
        </p:blipFill>
        <p:spPr>
          <a:xfrm>
            <a:off x="4343400" y="0"/>
            <a:ext cx="4343400" cy="51482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1368" y="745331"/>
            <a:ext cx="3345789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ANGELS</a:t>
            </a:r>
            <a:endParaRPr lang="en-US" sz="75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8687" y="3259931"/>
            <a:ext cx="383951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DEMONS</a:t>
            </a:r>
            <a:endParaRPr lang="en-US" sz="7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Hear the joyful sound of our offering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As Your saints bow down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As Your people sing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endParaRPr lang="en-US" sz="3400" b="1" dirty="0">
              <a:solidFill>
                <a:srgbClr val="FFFFFF"/>
              </a:solidFill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We will rise with You</a:t>
            </a:r>
          </a:p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Lifted on Your Wings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And the world will see that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Our God saves, our God saves,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There is hope in Your Name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Mourning turns to songs of praise</a:t>
            </a:r>
            <a:br>
              <a:rPr lang="en-US" sz="3400" b="1" dirty="0">
                <a:solidFill>
                  <a:srgbClr val="FFFFFF"/>
                </a:solidFill>
                <a:sym typeface="Arial" charset="0"/>
              </a:rPr>
            </a:br>
            <a:r>
              <a:rPr lang="en-US" sz="3400" b="1" dirty="0">
                <a:solidFill>
                  <a:srgbClr val="FFFFFF"/>
                </a:solidFill>
                <a:sym typeface="Arial" charset="0"/>
              </a:rPr>
              <a:t>Our God saves, our God saves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580</Words>
  <Application>Microsoft Office PowerPoint</Application>
  <PresentationFormat>Custom</PresentationFormat>
  <Paragraphs>125</Paragraphs>
  <Slides>63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TBC Media</cp:lastModifiedBy>
  <cp:revision>36</cp:revision>
  <dcterms:created xsi:type="dcterms:W3CDTF">2012-06-22T13:51:56Z</dcterms:created>
  <dcterms:modified xsi:type="dcterms:W3CDTF">2012-06-25T22:45:27Z</dcterms:modified>
</cp:coreProperties>
</file>