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80" r:id="rId4"/>
    <p:sldMasterId id="2147483692" r:id="rId5"/>
    <p:sldMasterId id="2147483704" r:id="rId6"/>
    <p:sldMasterId id="2147483716" r:id="rId7"/>
    <p:sldMasterId id="2147483728" r:id="rId8"/>
    <p:sldMasterId id="2147483740" r:id="rId9"/>
    <p:sldMasterId id="2147483752" r:id="rId10"/>
    <p:sldMasterId id="2147483764" r:id="rId11"/>
    <p:sldMasterId id="2147483776" r:id="rId12"/>
    <p:sldMasterId id="2147483793" r:id="rId13"/>
    <p:sldMasterId id="2147483805" r:id="rId14"/>
    <p:sldMasterId id="2147483817" r:id="rId15"/>
  </p:sldMasterIdLst>
  <p:notesMasterIdLst>
    <p:notesMasterId r:id="rId88"/>
  </p:notesMasterIdLst>
  <p:sldIdLst>
    <p:sldId id="267" r:id="rId16"/>
    <p:sldId id="293" r:id="rId17"/>
    <p:sldId id="294" r:id="rId18"/>
    <p:sldId id="353" r:id="rId19"/>
    <p:sldId id="35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3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260" r:id="rId63"/>
    <p:sldId id="261" r:id="rId64"/>
    <p:sldId id="268" r:id="rId65"/>
    <p:sldId id="256" r:id="rId66"/>
    <p:sldId id="257" r:id="rId67"/>
    <p:sldId id="258" r:id="rId68"/>
    <p:sldId id="270" r:id="rId69"/>
    <p:sldId id="271" r:id="rId70"/>
    <p:sldId id="272" r:id="rId71"/>
    <p:sldId id="273" r:id="rId72"/>
    <p:sldId id="286" r:id="rId73"/>
    <p:sldId id="276" r:id="rId74"/>
    <p:sldId id="277" r:id="rId75"/>
    <p:sldId id="278" r:id="rId76"/>
    <p:sldId id="280" r:id="rId77"/>
    <p:sldId id="279" r:id="rId78"/>
    <p:sldId id="282" r:id="rId79"/>
    <p:sldId id="285" r:id="rId80"/>
    <p:sldId id="283" r:id="rId81"/>
    <p:sldId id="291" r:id="rId82"/>
    <p:sldId id="284" r:id="rId83"/>
    <p:sldId id="287" r:id="rId84"/>
    <p:sldId id="288" r:id="rId85"/>
    <p:sldId id="289" r:id="rId86"/>
    <p:sldId id="292" r:id="rId8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viewProps" Target="view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82566-0826-4C5B-96D3-386CD9918AD2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239B-6F1C-4F28-A1F0-F6726B18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smtClean="0"/>
              <a:t>D2</a:t>
            </a:r>
            <a:br>
              <a:rPr lang="en-US" dirty="0" smtClean="0"/>
            </a:br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Asus</a:t>
            </a:r>
          </a:p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err="1" smtClean="0"/>
              <a:t>Bm</a:t>
            </a:r>
            <a:r>
              <a:rPr lang="en-US" dirty="0" smtClean="0"/>
              <a:t>    G</a:t>
            </a:r>
            <a:br>
              <a:rPr lang="en-US" dirty="0" smtClean="0"/>
            </a:br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smtClean="0"/>
              <a:t>B m    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Asus</a:t>
            </a:r>
          </a:p>
          <a:p>
            <a:pPr defTabSz="887242">
              <a:defRPr/>
            </a:pPr>
            <a:r>
              <a:rPr lang="en-US" dirty="0" err="1" smtClean="0"/>
              <a:t>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err="1" smtClean="0"/>
              <a:t>Bm</a:t>
            </a:r>
            <a:r>
              <a:rPr lang="en-US" dirty="0" smtClean="0"/>
              <a:t>    G</a:t>
            </a:r>
            <a:br>
              <a:rPr lang="en-US" dirty="0" smtClean="0"/>
            </a:br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smtClean="0"/>
              <a:t>B m   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 C/G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[2x]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Verse 1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    C/G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  C/G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Am7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D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    C      G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       G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Am7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C(C2)    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      C      G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       G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Am7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C(C2)    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             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C(C2)    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             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C(C2)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 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(D/F# )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C(C2)    G     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Dsus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03EB-8E00-492A-BDA9-A3F474FCBB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A E        D</a:t>
            </a:r>
            <a:br>
              <a:rPr lang="en-US" b="1" smtClean="0"/>
            </a:br>
            <a:r>
              <a:rPr lang="en-US" b="1" smtClean="0"/>
              <a:t>A         E</a:t>
            </a:r>
            <a:br>
              <a:rPr lang="en-US" b="1" smtClean="0"/>
            </a:br>
            <a:r>
              <a:rPr lang="en-US" b="1" smtClean="0"/>
              <a:t>D</a:t>
            </a:r>
            <a:br>
              <a:rPr lang="en-US" b="1" smtClean="0"/>
            </a:br>
            <a:r>
              <a:rPr lang="en-US" b="1" smtClean="0"/>
              <a:t>A           E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8A2598-68B1-4EC7-A88A-8C17C9CB50E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B942A-B7B0-4E4C-961A-7957B2ADEDEC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  A     F#m</a:t>
            </a:r>
            <a:br>
              <a:rPr lang="en-US" b="1" smtClean="0"/>
            </a:br>
            <a:r>
              <a:rPr lang="en-US" b="1" smtClean="0"/>
              <a:t>E      D</a:t>
            </a:r>
            <a:br>
              <a:rPr lang="en-US" b="1" smtClean="0"/>
            </a:br>
            <a:r>
              <a:rPr lang="en-US" b="1" smtClean="0"/>
              <a:t>F#m     E</a:t>
            </a:r>
            <a:br>
              <a:rPr lang="en-US" b="1" smtClean="0"/>
            </a:br>
            <a:r>
              <a:rPr lang="en-US" b="1" smtClean="0"/>
              <a:t>Bm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4A224-4082-4FDE-BA20-8E348C5797A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A E        D</a:t>
            </a:r>
            <a:br>
              <a:rPr lang="en-US" b="1" smtClean="0"/>
            </a:br>
            <a:r>
              <a:rPr lang="en-US" b="1" smtClean="0"/>
              <a:t>A         E</a:t>
            </a:r>
            <a:br>
              <a:rPr lang="en-US" b="1" smtClean="0"/>
            </a:br>
            <a:r>
              <a:rPr lang="en-US" b="1" smtClean="0"/>
              <a:t>D</a:t>
            </a:r>
            <a:br>
              <a:rPr lang="en-US" b="1" smtClean="0"/>
            </a:br>
            <a:r>
              <a:rPr lang="en-US" b="1" smtClean="0"/>
              <a:t>A           E</a:t>
            </a: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7AF21-BB45-4A5F-A847-F5647B3EC5B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279B78-79C1-4193-9FD2-CBE1C2C2A7E5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smtClean="0"/>
              <a:t>D2</a:t>
            </a:r>
            <a:br>
              <a:rPr lang="en-US" dirty="0" smtClean="0"/>
            </a:br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  A     F#m</a:t>
            </a:r>
            <a:br>
              <a:rPr lang="en-US" b="1" smtClean="0"/>
            </a:br>
            <a:r>
              <a:rPr lang="en-US" b="1" smtClean="0"/>
              <a:t>E      D</a:t>
            </a:r>
            <a:br>
              <a:rPr lang="en-US" b="1" smtClean="0"/>
            </a:br>
            <a:r>
              <a:rPr lang="en-US" b="1" smtClean="0"/>
              <a:t>F#m     E</a:t>
            </a:r>
            <a:br>
              <a:rPr lang="en-US" b="1" smtClean="0"/>
            </a:br>
            <a:r>
              <a:rPr lang="en-US" b="1" smtClean="0"/>
              <a:t>Bm</a:t>
            </a: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EDE5B-DF5A-41CE-ABB1-99EF9C444825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A  D E  F#m</a:t>
            </a:r>
            <a:br>
              <a:rPr lang="en-US" b="1" smtClean="0"/>
            </a:br>
            <a:r>
              <a:rPr lang="en-US" b="1" smtClean="0"/>
              <a:t>D E  D E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FB699-E53C-4BFF-828A-20714F047DE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  A     F#m</a:t>
            </a:r>
            <a:br>
              <a:rPr lang="en-US" b="1" smtClean="0"/>
            </a:br>
            <a:r>
              <a:rPr lang="en-US" b="1" smtClean="0"/>
              <a:t>E      D</a:t>
            </a:r>
            <a:br>
              <a:rPr lang="en-US" b="1" smtClean="0"/>
            </a:br>
            <a:r>
              <a:rPr lang="en-US" b="1" smtClean="0"/>
              <a:t>F#m     E</a:t>
            </a:r>
            <a:br>
              <a:rPr lang="en-US" b="1" smtClean="0"/>
            </a:br>
            <a:r>
              <a:rPr lang="en-US" b="1" smtClean="0"/>
              <a:t>Bm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46650-7713-4FD0-83D3-A93718C4FA5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F#m  D A E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A  D E  F#m</a:t>
            </a:r>
            <a:br>
              <a:rPr lang="en-US" b="1" smtClean="0"/>
            </a:br>
            <a:r>
              <a:rPr lang="en-US" b="1" smtClean="0"/>
              <a:t>D E  D E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E92BD-E7E2-481F-BA27-7D69E0ED3DE2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    E     D     E </a:t>
            </a: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A787C-D5F9-437F-901A-CE502049CBF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Verse 1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 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G     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</a:t>
            </a:r>
            <a:b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    G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     Am7   </a:t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239B-6F1C-4F28-A1F0-F6726B188B0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Asus</a:t>
            </a:r>
          </a:p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err="1" smtClean="0"/>
              <a:t>Bm</a:t>
            </a:r>
            <a:r>
              <a:rPr lang="en-US" dirty="0" smtClean="0"/>
              <a:t>    G</a:t>
            </a:r>
            <a:br>
              <a:rPr lang="en-US" dirty="0" smtClean="0"/>
            </a:br>
            <a:r>
              <a:rPr lang="en-US" dirty="0" smtClean="0"/>
              <a:t>D    Asus</a:t>
            </a:r>
            <a:br>
              <a:rPr lang="en-US" dirty="0" smtClean="0"/>
            </a:br>
            <a:r>
              <a:rPr lang="en-US" dirty="0" err="1" smtClean="0"/>
              <a:t>Bm</a:t>
            </a:r>
            <a:r>
              <a:rPr lang="en-US" dirty="0" smtClean="0"/>
              <a:t>  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smtClean="0"/>
              <a:t>D2</a:t>
            </a:r>
            <a:br>
              <a:rPr lang="en-US" dirty="0" smtClean="0"/>
            </a:br>
            <a:r>
              <a:rPr lang="en-US" dirty="0" smtClean="0"/>
              <a:t>G2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7242">
              <a:defRPr/>
            </a:pPr>
            <a:r>
              <a:rPr lang="en-US" dirty="0" err="1" smtClean="0"/>
              <a:t>Bm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G2  (G2)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3A93-37BF-4A56-8951-DE7CC77B3A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879" y="4684746"/>
            <a:ext cx="2132263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79" y="4684746"/>
            <a:ext cx="2894263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879" y="4684746"/>
            <a:ext cx="2132263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6BA83-B093-46C6-9012-8F0D31E6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879" y="4767296"/>
            <a:ext cx="2132263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1B4257-E512-4192-905E-F397F1AB3B78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79" y="4767296"/>
            <a:ext cx="2894263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9" y="4767296"/>
            <a:ext cx="2132263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F449DB-5799-4EA1-A652-7713411F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301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301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301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01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01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01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300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300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300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00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2B7724A0-E97A-4431-844B-F53FBC464134}" type="datetimeFigureOut">
              <a:rPr lang="en-US" sz="1600">
                <a:solidFill>
                  <a:prstClr val="black"/>
                </a:solidFill>
              </a:rPr>
              <a:pPr defTabSz="790499"/>
              <a:t>4/23/2012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00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79049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00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790499"/>
            <a:fld id="{389FAA5C-F56E-4DEA-96BD-472DA3105341}" type="slidenum">
              <a:rPr lang="en-US" sz="1600">
                <a:solidFill>
                  <a:prstClr val="black"/>
                </a:solidFill>
              </a:rPr>
              <a:pPr defTabSz="79049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7" y="20479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4" y="20481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7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9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9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2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879" y="206375"/>
            <a:ext cx="82282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879" y="1200174"/>
            <a:ext cx="82282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EC70-3A0C-4FA4-8289-919D127653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BC43-3418-4685-B6CF-03338C70D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6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42B-B536-4247-8188-DEB9A57B5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F925-BACC-4B8F-881A-B494FF137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together to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 will rise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the world will see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that</a:t>
            </a:r>
            <a:endParaRPr lang="en-US" sz="3400" b="1" dirty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 will rise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the world will see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that</a:t>
            </a:r>
            <a:endParaRPr lang="en-US" sz="3400" b="1" dirty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saves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7525" y="4583942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25" y="476253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2007 Thankyou Music, Leadworship Songs, Integrity's Hosanna! Music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7525" y="494113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17526" y="238149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Arial Black" charset="0"/>
                <a:sym typeface="Arial" charset="0"/>
              </a:rPr>
              <a:t>Our God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26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Water You turned into wine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Opened the eyes of the blind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There's no one like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None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26" y="102871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Into the darkness, You shine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Out of the ashes, we rise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There's no one like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None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26" y="9715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greater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stronger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God, You are higher than any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other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healer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Awesome in power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God, our God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  <a:p>
            <a:pPr algn="ctr"/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endParaRPr lang="en-US" sz="3400" dirty="0">
              <a:solidFill>
                <a:srgbClr val="000000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7525" y="2381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Our God Saves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26" y="102871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Into the darkness, You shine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Out of the ashes, we rise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There's no one like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None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26" y="9715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greater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stronger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God, You are higher than any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other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healer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Awesome in power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God, our God</a:t>
            </a:r>
            <a:r>
              <a:rPr lang="en-US" sz="3400" dirty="0" smtClean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 smtClean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endParaRPr lang="en-US" sz="3400" dirty="0" smtClean="0">
              <a:solidFill>
                <a:srgbClr val="000000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endParaRPr lang="en-US" sz="3400" dirty="0">
              <a:solidFill>
                <a:srgbClr val="000000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26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if our God is for us then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could ever stop us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if our God is with us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Then what could stand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against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(repeat)</a:t>
            </a:r>
            <a:endParaRPr lang="en-US" sz="3400" b="1" dirty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26" y="9715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greater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stronger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God, You are higher than any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other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healer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Awesome in power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God, our God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  <a:p>
            <a:pPr algn="ctr"/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endParaRPr lang="en-US" sz="3400" dirty="0">
              <a:solidFill>
                <a:srgbClr val="000000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26" y="9715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if our God is for us then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could ever stop us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if our God is with us then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What could stand against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(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Then) What could stand against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26" y="9715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greater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stronger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God, You are higher than any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other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is healer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Awesome in power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God, our God</a:t>
            </a:r>
            <a:b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  <a:p>
            <a:pPr algn="ctr"/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latin typeface="Arial Black" charset="0"/>
                <a:sym typeface="Arial" charset="0"/>
              </a:rPr>
            </a:br>
            <a:endParaRPr lang="en-US" sz="3400" dirty="0">
              <a:solidFill>
                <a:srgbClr val="000000"/>
              </a:solidFill>
              <a:latin typeface="Arial Black" charset="0"/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26" y="458394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charset="0"/>
                <a:sym typeface="Arial" charset="0"/>
              </a:rPr>
              <a:t>Jonas Myrin, Matt Redman, Jesse Reeves, Chris Tomlin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26" y="476253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 Black" charset="0"/>
                <a:sym typeface="Arial" charset="0"/>
              </a:rPr>
              <a:t>2010 SHOUT! </a:t>
            </a:r>
            <a:r>
              <a:rPr lang="en-US" sz="1200" dirty="0" smtClean="0">
                <a:solidFill>
                  <a:srgbClr val="000000"/>
                </a:solidFill>
                <a:latin typeface="Arial Black" charset="0"/>
                <a:sym typeface="Arial" charset="0"/>
              </a:rPr>
              <a:t>Publishing, </a:t>
            </a:r>
            <a:r>
              <a:rPr lang="en-US" sz="1200" dirty="0" err="1">
                <a:solidFill>
                  <a:srgbClr val="000000"/>
                </a:solidFill>
                <a:latin typeface="Arial Black" charset="0"/>
                <a:sym typeface="Arial" charset="0"/>
              </a:rPr>
              <a:t>sixsteps</a:t>
            </a:r>
            <a:r>
              <a:rPr lang="en-US" sz="1200" dirty="0">
                <a:solidFill>
                  <a:srgbClr val="000000"/>
                </a:solidFill>
                <a:latin typeface="Arial Black" charset="0"/>
                <a:sym typeface="Arial" charset="0"/>
              </a:rPr>
              <a:t> Music, </a:t>
            </a:r>
            <a:r>
              <a:rPr lang="en-US" sz="1200" dirty="0" err="1">
                <a:solidFill>
                  <a:srgbClr val="000000"/>
                </a:solidFill>
                <a:latin typeface="Arial Black" charset="0"/>
                <a:sym typeface="Arial" charset="0"/>
              </a:rPr>
              <a:t>Vamos</a:t>
            </a:r>
            <a:r>
              <a:rPr lang="en-US" sz="1200" dirty="0">
                <a:solidFill>
                  <a:srgbClr val="000000"/>
                </a:solidFill>
                <a:latin typeface="Arial Black" charset="0"/>
                <a:sym typeface="Arial" charset="0"/>
              </a:rPr>
              <a:t> Publishing, Said and Done Music, </a:t>
            </a:r>
            <a:r>
              <a:rPr lang="en-US" sz="1200" dirty="0" err="1">
                <a:solidFill>
                  <a:srgbClr val="000000"/>
                </a:solidFill>
                <a:latin typeface="Arial Black" charset="0"/>
                <a:sym typeface="Arial" charset="0"/>
              </a:rPr>
              <a:t>Thankyou</a:t>
            </a:r>
            <a:r>
              <a:rPr lang="en-US" sz="1200" dirty="0">
                <a:solidFill>
                  <a:srgbClr val="000000"/>
                </a:solidFill>
                <a:latin typeface="Arial Black" charset="0"/>
                <a:sym typeface="Arial" charset="0"/>
              </a:rPr>
              <a:t>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26" y="4941129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79" y="723900"/>
            <a:ext cx="8228263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From The Inside Out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879" y="1809760"/>
            <a:ext cx="8228263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A thousand times I’ve failed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Still Your mercy remains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And should I stumble again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I’m caught in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Everlasting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light will shine when all else fades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Never ending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glory goes beyond all fame</a:t>
            </a:r>
          </a:p>
          <a:p>
            <a:pPr eaLnBrk="1" hangingPunct="1">
              <a:spcBef>
                <a:spcPct val="0"/>
              </a:spcBef>
            </a:pPr>
            <a:endParaRPr lang="en-US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879" y="819173"/>
            <a:ext cx="8228263" cy="37750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In my heart and my soul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 give you control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Consume from the inside out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Let justice and praise 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become my embrace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To </a:t>
            </a:r>
            <a:r>
              <a:rPr lang="en-US" sz="340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love You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from the inside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879" y="1463691"/>
            <a:ext cx="8228263" cy="33940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will above all else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My purpose remains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the art of losing myself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In bringing You praise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400" dirty="0" smtClean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together to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879" y="819150"/>
            <a:ext cx="8228263" cy="339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Everlasting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light will shine when all else fades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Never ending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glory goes beyond all fame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the cry of my heart 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to bring You praise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From the inside out, Lord my soul cries out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400" dirty="0" smtClean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3400" dirty="0" smtClean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In my heart and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my soul</a:t>
            </a:r>
            <a:endParaRPr lang="en-US" sz="3400" dirty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Lord I give You control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Consume me from the inside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out Lord </a:t>
            </a: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let justice and praise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Become my embrace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To love You from the inside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out</a:t>
            </a:r>
            <a:endParaRPr lang="en-US" sz="3400" dirty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28935" y="438150"/>
            <a:ext cx="8686132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Everlasting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light will shine when all else fades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Never ending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glory goes beyond all fame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And the cry of my heart 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Is to bring You praise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From the inside out, Lord my soul cries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In my heart and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my soul</a:t>
            </a:r>
            <a:endParaRPr lang="en-US" sz="3400" dirty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Lord I give You control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Consume me from the inside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out Lord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let </a:t>
            </a: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justice and praise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Become my embrace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To love You from the inside </a:t>
            </a: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out</a:t>
            </a:r>
            <a:endParaRPr lang="en-US" sz="3400" dirty="0">
              <a:solidFill>
                <a:srgbClr val="000000"/>
              </a:solidFill>
              <a:latin typeface="Franklin Gothic Medium" pitchFamily="34" charset="0"/>
              <a:cs typeface="+mn-cs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28935" y="438150"/>
            <a:ext cx="8686132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Everlasting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light will shine when all else fades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Never ending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Your glory goes beyond all fame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And the cry of my heart 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Is to bring You praise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From the inside out, Lord my soul cries out</a:t>
            </a:r>
          </a:p>
          <a:p>
            <a:pPr eaLnBrk="1" hangingPunct="1"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33550"/>
            <a:ext cx="9144000" cy="1524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from the inside out, Lord my soul cries out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400" dirty="0" smtClean="0">
                <a:solidFill>
                  <a:srgbClr val="000000"/>
                </a:solidFill>
                <a:latin typeface="Franklin Gothic Medium" pitchFamily="34" charset="0"/>
                <a:cs typeface="+mn-cs"/>
                <a:sym typeface="Arial" charset="0"/>
              </a:rPr>
              <a:t>from the inside out, Lord my soul cries out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0" y="3714750"/>
            <a:ext cx="4859022" cy="2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17503" y="238128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Revelation Song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Worthy is the Lamb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was slain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He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Sing a new song, to Him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Sits on heaven's mercy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seat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(Repeat)</a:t>
            </a:r>
            <a:endParaRPr lang="en-US" sz="3400" b="1" dirty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With all creation I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Clothed in rainbows of living color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Flashes of lightning rolls of thunder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Blessing and honor strength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glory and power be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You the only wise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 </a:t>
            </a:r>
            <a:r>
              <a:rPr lang="en-US" sz="3400" b="1" dirty="0" err="1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oly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With all creation I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Filled with wonder, awe struck wonder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At the mention of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Jesus Your name is power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Breath and living water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Such a marvelous mystery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With all creation I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With all creation I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I will adore You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03" y="458391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Jennie Lee Riddle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17503" y="476250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17503" y="494109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57564"/>
            <a:ext cx="2286000" cy="1375171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IMPACT</a:t>
            </a:r>
            <a:b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2012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278" y="413102"/>
            <a:ext cx="6514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Impact" pitchFamily="34" charset="0"/>
              </a:rPr>
              <a:t>NEEDS FOR JUNE 11-14</a:t>
            </a:r>
            <a:endParaRPr lang="en-US" sz="6000" dirty="0">
              <a:ln w="19050">
                <a:noFill/>
              </a:ln>
              <a:solidFill>
                <a:schemeClr val="bg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495" y="1428787"/>
            <a:ext cx="40527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8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Prayer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</a:t>
            </a:r>
            <a:r>
              <a:rPr lang="en-US" sz="28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36 Host Homes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</a:t>
            </a:r>
            <a:r>
              <a:rPr lang="en-US" sz="28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25+ Drivers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</a:t>
            </a:r>
            <a:r>
              <a:rPr lang="en-US" sz="28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Food Donations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 </a:t>
            </a:r>
            <a:r>
              <a:rPr lang="en-US" sz="28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Carnival Volunteers</a:t>
            </a:r>
            <a:endParaRPr 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831" y="4248187"/>
            <a:ext cx="452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  <a:cs typeface="Arial" pitchFamily="34" charset="0"/>
              </a:rPr>
              <a:t>To help, see table in the foyer!</a:t>
            </a:r>
            <a:endParaRPr lang="en-US" sz="2400" i="1" dirty="0">
              <a:solidFill>
                <a:schemeClr val="bg2">
                  <a:lumMod val="50000"/>
                </a:schemeClr>
              </a:solidFill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857250"/>
          </a:xfrm>
        </p:spPr>
        <p:txBody>
          <a:bodyPr>
            <a:noAutofit/>
          </a:bodyPr>
          <a:lstStyle/>
          <a:p>
            <a:r>
              <a:rPr lang="en-US" sz="4800" spc="300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TBC MISSIONS</a:t>
            </a:r>
            <a:endParaRPr lang="en-US" sz="4800" spc="300" dirty="0">
              <a:solidFill>
                <a:schemeClr val="bg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29" y="971539"/>
            <a:ext cx="4408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APRIL 28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gathered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together to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97868"/>
            <a:ext cx="6477000" cy="1102519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ANCHOR</a:t>
            </a:r>
            <a:endParaRPr lang="en-US" sz="1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426" y="2933629"/>
            <a:ext cx="425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Isaiah 40:8, Matthew 5:18</a:t>
            </a:r>
            <a:endParaRPr lang="en-US" sz="2000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47750"/>
            <a:ext cx="5257800" cy="2590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   The </a:t>
            </a: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BIBLE is the most PURCHASED and LEAST READ BOOK ever PUBLISHED</a:t>
            </a: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!</a:t>
            </a:r>
            <a:endParaRPr lang="en-US" sz="40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078"/>
            <a:ext cx="8229600" cy="3165872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   “You Christians have in your keeping a document with enough dynamite in it to blow the whole of civilization to bits; to turn society upside down; to bring peace to this war-torn world. But you read it as if it were just good literature and nothing else.”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06" y="742950"/>
            <a:ext cx="372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Impact" pitchFamily="34" charset="0"/>
              </a:rPr>
              <a:t>Mahatma Gandhi</a:t>
            </a:r>
            <a:endParaRPr lang="en-US" sz="4000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47750"/>
            <a:ext cx="6400800" cy="2743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Franklin Gothic Medium" pitchFamily="34" charset="0"/>
              </a:rPr>
              <a:t>  </a:t>
            </a:r>
            <a:r>
              <a:rPr lang="en-US" sz="4000" b="1" dirty="0" smtClean="0">
                <a:latin typeface="Franklin Gothic Medium" pitchFamily="34" charset="0"/>
              </a:rPr>
              <a:t>Ours </a:t>
            </a:r>
            <a:r>
              <a:rPr lang="en-US" sz="4000" b="1" dirty="0">
                <a:latin typeface="Franklin Gothic Medium" pitchFamily="34" charset="0"/>
              </a:rPr>
              <a:t>is a day when </a:t>
            </a:r>
            <a:r>
              <a:rPr lang="en-US" sz="4000" b="1" dirty="0" smtClean="0">
                <a:latin typeface="Franklin Gothic Medium" pitchFamily="34" charset="0"/>
              </a:rPr>
              <a:t>people believe </a:t>
            </a:r>
            <a:r>
              <a:rPr lang="en-US" sz="4000" b="1" cap="all" dirty="0">
                <a:latin typeface="Franklin Gothic Medium" pitchFamily="34" charset="0"/>
              </a:rPr>
              <a:t>everything</a:t>
            </a:r>
            <a:r>
              <a:rPr lang="en-US" sz="4000" b="1" dirty="0">
                <a:latin typeface="Franklin Gothic Medium" pitchFamily="34" charset="0"/>
              </a:rPr>
              <a:t> is </a:t>
            </a:r>
            <a:r>
              <a:rPr lang="en-US" sz="4000" b="1" cap="all" dirty="0">
                <a:latin typeface="Franklin Gothic Medium" pitchFamily="34" charset="0"/>
              </a:rPr>
              <a:t>true</a:t>
            </a:r>
            <a:r>
              <a:rPr lang="en-US" sz="4000" b="1" dirty="0">
                <a:latin typeface="Franklin Gothic Medium" pitchFamily="34" charset="0"/>
              </a:rPr>
              <a:t>, but </a:t>
            </a:r>
            <a:r>
              <a:rPr lang="en-US" sz="4000" b="1" cap="all" dirty="0">
                <a:latin typeface="Franklin Gothic Medium" pitchFamily="34" charset="0"/>
              </a:rPr>
              <a:t>nothing</a:t>
            </a:r>
            <a:r>
              <a:rPr lang="en-US" sz="4000" b="1" dirty="0">
                <a:latin typeface="Franklin Gothic Medium" pitchFamily="34" charset="0"/>
              </a:rPr>
              <a:t> is </a:t>
            </a:r>
            <a:r>
              <a:rPr lang="en-US" sz="4000" b="1" cap="all" dirty="0">
                <a:latin typeface="Franklin Gothic Medium" pitchFamily="34" charset="0"/>
              </a:rPr>
              <a:t>absolutely</a:t>
            </a:r>
            <a:r>
              <a:rPr lang="en-US" sz="4000" b="1" dirty="0">
                <a:latin typeface="Franklin Gothic Medium" pitchFamily="34" charset="0"/>
              </a:rPr>
              <a:t> </a:t>
            </a:r>
            <a:r>
              <a:rPr lang="en-US" sz="4000" b="1" cap="all" dirty="0">
                <a:latin typeface="Franklin Gothic Medium" pitchFamily="34" charset="0"/>
              </a:rPr>
              <a:t>true</a:t>
            </a:r>
            <a:r>
              <a:rPr lang="en-US" sz="4000" b="1" dirty="0">
                <a:latin typeface="Franklin Gothic Medium" pitchFamily="34" charset="0"/>
              </a:rPr>
              <a:t>!</a:t>
            </a:r>
            <a:endParaRPr lang="en-US" sz="4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4360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576"/>
            <a:ext cx="4495800" cy="110251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</a:t>
            </a:r>
            <a:b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AIMLESSLY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14800" y="3409953"/>
            <a:ext cx="4495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ANCHORED TO TRUTH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62400" y="1809776"/>
            <a:ext cx="1447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08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7"/>
            <a:ext cx="8077200" cy="110251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 AIMLESSLY without an ANCHOR by PURSUING…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2266966"/>
            <a:ext cx="4495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HEDONISM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2403872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Franklin Gothic Medium" pitchFamily="34" charset="0"/>
              </a:rPr>
              <a:t>    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   And </a:t>
            </a:r>
            <a:r>
              <a:rPr lang="en-US" i="1" dirty="0">
                <a:solidFill>
                  <a:schemeClr val="bg1"/>
                </a:solidFill>
                <a:latin typeface="Franklin Gothic Medium" pitchFamily="34" charset="0"/>
              </a:rPr>
              <a:t>all that my </a:t>
            </a: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eyes </a:t>
            </a:r>
            <a:r>
              <a:rPr lang="en-US" i="1" dirty="0">
                <a:solidFill>
                  <a:schemeClr val="bg1"/>
                </a:solidFill>
                <a:latin typeface="Franklin Gothic Medium" pitchFamily="34" charset="0"/>
              </a:rPr>
              <a:t>desired I did not refuse them.  I did not withhold my heart from any </a:t>
            </a: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pleasure…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06" y="1047750"/>
            <a:ext cx="3776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Impact" pitchFamily="34" charset="0"/>
              </a:rPr>
              <a:t>Ecclesiastes 2:10</a:t>
            </a:r>
            <a:endParaRPr lang="en-US" sz="4000" dirty="0">
              <a:solidFill>
                <a:prstClr val="black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2708672"/>
          </a:xfrm>
          <a:solidFill>
            <a:schemeClr val="bg2">
              <a:lumMod val="1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Franklin Gothic Medium" pitchFamily="34" charset="0"/>
              </a:rPr>
              <a:t>    </a:t>
            </a:r>
          </a:p>
          <a:p>
            <a:pPr>
              <a:buNone/>
            </a:pPr>
            <a:r>
              <a:rPr lang="en-US" i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   “First I tried health food, then transcendental   meditation, then jogging; </a:t>
            </a: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    and now I am more serenely, tranquilly, robustly, miserable than I’ve ever been before.”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08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7"/>
            <a:ext cx="8077200" cy="110251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 AIMLESSLY without an ANCHOR by PURSUING…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2266966"/>
            <a:ext cx="4495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ESCAPISM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We will rise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7"/>
            <a:ext cx="8077200" cy="110251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 AIMLESSLY without an ANCHOR by PURSUING…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266966"/>
            <a:ext cx="74676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SUPERNATURALISM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7"/>
            <a:ext cx="8077200" cy="110251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 AIMLESSLY without an ANCHOR by PURSUING…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2266966"/>
            <a:ext cx="74676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MATERIALISM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2403872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Franklin Gothic Medium" pitchFamily="34" charset="0"/>
              </a:rPr>
              <a:t>    </a:t>
            </a: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Franklin Gothic Medium" pitchFamily="34" charset="0"/>
              </a:rPr>
              <a:t>    There is some persistent quirk in our thinking that convinces us that temporal things will give us permanent joy.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06" y="1047750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Impact" pitchFamily="34" charset="0"/>
              </a:rPr>
              <a:t>Fred Smith</a:t>
            </a:r>
            <a:endParaRPr lang="en-US" sz="4000" dirty="0">
              <a:solidFill>
                <a:prstClr val="black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044228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7"/>
            <a:ext cx="8077200" cy="110251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DRIFTING AIMLESSLY without an ANCHOR by PURSUING…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231259"/>
            <a:ext cx="74676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INTELLECTUALISM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62160"/>
            <a:ext cx="52578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   The </a:t>
            </a:r>
            <a:r>
              <a:rPr lang="en-US" sz="4000" u="sng" dirty="0" smtClean="0">
                <a:solidFill>
                  <a:schemeClr val="tx1"/>
                </a:solidFill>
                <a:latin typeface="Impact" pitchFamily="34" charset="0"/>
              </a:rPr>
              <a:t>UNIQUENESS</a:t>
            </a: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of the WORD</a:t>
            </a:r>
            <a:endParaRPr lang="en-US" sz="4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9567"/>
            <a:ext cx="8001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  <a:ea typeface="+mj-ea"/>
                <a:cs typeface="+mj-cs"/>
              </a:rPr>
              <a:t>ANCHORED by the WORD of GOD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3165872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Franklin Gothic Medium" pitchFamily="34" charset="0"/>
              </a:rPr>
              <a:t>    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32" y="1047750"/>
            <a:ext cx="6256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Impact" pitchFamily="34" charset="0"/>
              </a:rPr>
              <a:t>THE UNIQUENESS OF THE WORD</a:t>
            </a:r>
            <a:endParaRPr lang="en-US" sz="4000" dirty="0">
              <a:solidFill>
                <a:prstClr val="black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834611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ranklin Gothic Demi" pitchFamily="34" charset="0"/>
              </a:rPr>
              <a:t>Unique in its…. CONTINUITY</a:t>
            </a:r>
            <a:endParaRPr lang="en-US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367994"/>
            <a:ext cx="556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ranklin Gothic Demi" pitchFamily="34" charset="0"/>
              </a:rPr>
              <a:t>Unique in its…. CIRCULATION</a:t>
            </a:r>
            <a:endParaRPr lang="en-US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901399"/>
            <a:ext cx="562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ranklin Gothic Demi" pitchFamily="34" charset="0"/>
              </a:rPr>
              <a:t>Unique in its…. TRANSLATION</a:t>
            </a:r>
            <a:endParaRPr lang="en-US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27" y="3434789"/>
            <a:ext cx="4905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ranklin Gothic Demi" pitchFamily="34" charset="0"/>
              </a:rPr>
              <a:t>Unique in its…. SURVIVAL</a:t>
            </a:r>
            <a:endParaRPr lang="en-US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27" y="3943386"/>
            <a:ext cx="5193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Franklin Gothic Demi" pitchFamily="34" charset="0"/>
              </a:rPr>
              <a:t>Unique in its…. INFLUENCE</a:t>
            </a:r>
            <a:endParaRPr lang="en-US" sz="3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62160"/>
            <a:ext cx="52578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   The </a:t>
            </a:r>
            <a:r>
              <a:rPr lang="en-US" sz="4000" u="sng" dirty="0" smtClean="0">
                <a:solidFill>
                  <a:schemeClr val="tx1"/>
                </a:solidFill>
                <a:latin typeface="Impact" pitchFamily="34" charset="0"/>
              </a:rPr>
              <a:t>INSPIRATION</a:t>
            </a: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of the WORD</a:t>
            </a:r>
            <a:endParaRPr lang="en-US" sz="4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9567"/>
            <a:ext cx="8001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Franklin Gothic Heavy" pitchFamily="34" charset="0"/>
              </a:rPr>
              <a:t>ANCHORED by the WORD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tru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217" y="209576"/>
            <a:ext cx="3227387" cy="4655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62160"/>
            <a:ext cx="52578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   The </a:t>
            </a:r>
            <a:r>
              <a:rPr lang="en-US" sz="4000" u="sng" dirty="0" smtClean="0">
                <a:solidFill>
                  <a:schemeClr val="tx1"/>
                </a:solidFill>
                <a:latin typeface="Impact" pitchFamily="34" charset="0"/>
              </a:rPr>
              <a:t>VALUE</a:t>
            </a: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 of the</a:t>
            </a:r>
            <a:b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WORD</a:t>
            </a:r>
            <a:endParaRPr lang="en-US" sz="4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9567"/>
            <a:ext cx="8001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Franklin Gothic Heavy" pitchFamily="34" charset="0"/>
              </a:rPr>
              <a:t>ANCHORED by the WORD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3165872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Franklin Gothic Medium" pitchFamily="34" charset="0"/>
              </a:rPr>
              <a:t>    </a:t>
            </a:r>
            <a:endParaRPr lang="en-US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05" y="1047750"/>
            <a:ext cx="660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Impact" pitchFamily="34" charset="0"/>
              </a:rPr>
              <a:t>THE VALUE OF THE WORD… Ps 119</a:t>
            </a:r>
            <a:endParaRPr lang="en-US" sz="4000" dirty="0">
              <a:solidFill>
                <a:prstClr val="black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6217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Franklin Gothic Demi" pitchFamily="34" charset="0"/>
              </a:rPr>
              <a:t>It </a:t>
            </a:r>
            <a:r>
              <a:rPr lang="en-US" sz="3200" u="sng" dirty="0" smtClean="0">
                <a:solidFill>
                  <a:prstClr val="white"/>
                </a:solidFill>
                <a:latin typeface="Franklin Gothic Demi" pitchFamily="34" charset="0"/>
              </a:rPr>
              <a:t>REVEALS</a:t>
            </a:r>
            <a:r>
              <a:rPr lang="en-US" sz="3200" dirty="0" smtClean="0">
                <a:solidFill>
                  <a:prstClr val="white"/>
                </a:solidFill>
                <a:latin typeface="Franklin Gothic Demi" pitchFamily="34" charset="0"/>
              </a:rPr>
              <a:t> GOD</a:t>
            </a:r>
            <a:endParaRPr lang="en-US" sz="32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1" y="2571766"/>
            <a:ext cx="408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Franklin Gothic Demi" pitchFamily="34" charset="0"/>
              </a:rPr>
              <a:t>It KEEPS us from </a:t>
            </a:r>
            <a:r>
              <a:rPr lang="en-US" sz="3200" u="sng" dirty="0" smtClean="0">
                <a:solidFill>
                  <a:prstClr val="white"/>
                </a:solidFill>
                <a:latin typeface="Franklin Gothic Demi" pitchFamily="34" charset="0"/>
              </a:rPr>
              <a:t>SIN</a:t>
            </a:r>
            <a:endParaRPr lang="en-US" sz="32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206190"/>
            <a:ext cx="555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Franklin Gothic Demi" pitchFamily="34" charset="0"/>
              </a:rPr>
              <a:t>It GIVES us </a:t>
            </a:r>
            <a:r>
              <a:rPr lang="en-US" sz="3200" u="sng" dirty="0" smtClean="0">
                <a:solidFill>
                  <a:prstClr val="white"/>
                </a:solidFill>
                <a:latin typeface="Franklin Gothic Demi" pitchFamily="34" charset="0"/>
              </a:rPr>
              <a:t>UNDERSTANDING</a:t>
            </a:r>
            <a:endParaRPr lang="en-US" sz="32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15789"/>
            <a:ext cx="431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latin typeface="Franklin Gothic Demi" pitchFamily="34" charset="0"/>
              </a:rPr>
              <a:t>It GIVES us </a:t>
            </a:r>
            <a:r>
              <a:rPr lang="en-US" sz="3200" u="sng" dirty="0" smtClean="0">
                <a:solidFill>
                  <a:prstClr val="white"/>
                </a:solidFill>
                <a:latin typeface="Franklin Gothic Demi" pitchFamily="34" charset="0"/>
              </a:rPr>
              <a:t>GUIDANCE</a:t>
            </a:r>
            <a:endParaRPr lang="en-US" sz="3200" dirty="0">
              <a:solidFill>
                <a:prstClr val="white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And the world will see that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Franklin Gothic Medium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38150"/>
            <a:ext cx="6172200" cy="4343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“The Bible was written not to satisfy your curiosity but to help you conform to Christ’s image. Not to make you a smarter sinner but to make you like the Savior…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38150"/>
            <a:ext cx="6172200" cy="4343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  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  …not to fill your head with a collection of biblical facts but to transform your life.”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Franklin Gothic Demi" pitchFamily="34" charset="0"/>
              </a:rPr>
              <a:t>          - Howard G. Hendricks</a:t>
            </a:r>
            <a:endParaRPr lang="en-US" sz="36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95350"/>
            <a:ext cx="8229600" cy="31242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To keep from DRIFTING through LIFE AIMLESSLY… HOLD to the ANCHOR…</a:t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Heavy" pitchFamily="34" charset="0"/>
              </a:rPr>
              <a:t>GOD’S WORD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saves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25" y="119063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Spirit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Lord we </a:t>
            </a:r>
            <a:r>
              <a:rPr lang="en-US" sz="3400" b="1" dirty="0">
                <a:solidFill>
                  <a:srgbClr val="000000"/>
                </a:solidFill>
                <a:latin typeface="Franklin Gothic Medium" pitchFamily="34" charset="0"/>
                <a:sym typeface="Arial" charset="0"/>
              </a:rPr>
              <a:t>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1155</Words>
  <Application>Microsoft Office PowerPoint</Application>
  <PresentationFormat>On-screen Show (16:9)</PresentationFormat>
  <Paragraphs>287</Paragraphs>
  <Slides>72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Office Theme</vt:lpstr>
      <vt:lpstr>wide screen worship use</vt:lpstr>
      <vt:lpstr>1_wide screen worship use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2_wide screen worship use</vt:lpstr>
      <vt:lpstr>11_Office Theme</vt:lpstr>
      <vt:lpstr>12_Office Theme</vt:lpstr>
      <vt:lpstr>13_Office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From The Inside Out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IMPACT 2012</vt:lpstr>
      <vt:lpstr>TBC MISSIONS</vt:lpstr>
      <vt:lpstr>Slide 50</vt:lpstr>
      <vt:lpstr>ANCHOR</vt:lpstr>
      <vt:lpstr>Slide 52</vt:lpstr>
      <vt:lpstr>Slide 53</vt:lpstr>
      <vt:lpstr>Slide 54</vt:lpstr>
      <vt:lpstr>DRIFTING AIMLESSLY</vt:lpstr>
      <vt:lpstr>DRIFTING AIMLESSLY without an ANCHOR by PURSUING…</vt:lpstr>
      <vt:lpstr>Slide 57</vt:lpstr>
      <vt:lpstr>Slide 58</vt:lpstr>
      <vt:lpstr>DRIFTING AIMLESSLY without an ANCHOR by PURSUING…</vt:lpstr>
      <vt:lpstr>DRIFTING AIMLESSLY without an ANCHOR by PURSUING…</vt:lpstr>
      <vt:lpstr>DRIFTING AIMLESSLY without an ANCHOR by PURSUING…</vt:lpstr>
      <vt:lpstr>Slide 62</vt:lpstr>
      <vt:lpstr>DRIFTING AIMLESSLY without an ANCHOR by PURSUING…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To keep from DRIFTING through LIFE AIMLESSLY… HOLD to the ANCHOR… GOD’S WORD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TBC Media</cp:lastModifiedBy>
  <cp:revision>49</cp:revision>
  <dcterms:created xsi:type="dcterms:W3CDTF">2012-04-20T18:05:22Z</dcterms:created>
  <dcterms:modified xsi:type="dcterms:W3CDTF">2012-04-23T16:40:43Z</dcterms:modified>
</cp:coreProperties>
</file>